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80" r:id="rId3"/>
    <p:sldId id="279" r:id="rId4"/>
    <p:sldId id="278" r:id="rId5"/>
    <p:sldId id="289" r:id="rId6"/>
    <p:sldId id="288" r:id="rId7"/>
    <p:sldId id="287" r:id="rId8"/>
    <p:sldId id="286" r:id="rId9"/>
    <p:sldId id="345" r:id="rId10"/>
    <p:sldId id="346" r:id="rId11"/>
    <p:sldId id="347" r:id="rId12"/>
    <p:sldId id="348" r:id="rId13"/>
    <p:sldId id="285" r:id="rId14"/>
    <p:sldId id="284" r:id="rId15"/>
    <p:sldId id="283" r:id="rId16"/>
    <p:sldId id="282" r:id="rId17"/>
    <p:sldId id="281" r:id="rId18"/>
    <p:sldId id="297" r:id="rId19"/>
    <p:sldId id="296" r:id="rId20"/>
    <p:sldId id="295" r:id="rId21"/>
    <p:sldId id="294" r:id="rId22"/>
    <p:sldId id="293" r:id="rId23"/>
    <p:sldId id="292" r:id="rId24"/>
    <p:sldId id="291" r:id="rId25"/>
    <p:sldId id="290" r:id="rId26"/>
    <p:sldId id="298" r:id="rId27"/>
    <p:sldId id="301" r:id="rId28"/>
    <p:sldId id="300" r:id="rId29"/>
    <p:sldId id="299" r:id="rId30"/>
    <p:sldId id="306" r:id="rId31"/>
    <p:sldId id="308" r:id="rId32"/>
    <p:sldId id="305" r:id="rId33"/>
    <p:sldId id="304" r:id="rId34"/>
    <p:sldId id="303" r:id="rId35"/>
    <p:sldId id="302" r:id="rId36"/>
    <p:sldId id="307" r:id="rId37"/>
    <p:sldId id="313" r:id="rId38"/>
    <p:sldId id="312" r:id="rId39"/>
    <p:sldId id="311" r:id="rId40"/>
    <p:sldId id="310" r:id="rId41"/>
    <p:sldId id="309" r:id="rId42"/>
    <p:sldId id="316" r:id="rId43"/>
    <p:sldId id="315" r:id="rId44"/>
    <p:sldId id="314" r:id="rId45"/>
    <p:sldId id="317" r:id="rId46"/>
    <p:sldId id="321" r:id="rId47"/>
    <p:sldId id="320" r:id="rId48"/>
    <p:sldId id="319" r:id="rId49"/>
    <p:sldId id="318" r:id="rId50"/>
    <p:sldId id="326" r:id="rId51"/>
    <p:sldId id="325" r:id="rId52"/>
    <p:sldId id="324" r:id="rId53"/>
    <p:sldId id="323" r:id="rId54"/>
    <p:sldId id="322" r:id="rId55"/>
    <p:sldId id="327" r:id="rId56"/>
    <p:sldId id="329" r:id="rId57"/>
    <p:sldId id="332" r:id="rId58"/>
    <p:sldId id="328" r:id="rId59"/>
    <p:sldId id="331" r:id="rId60"/>
    <p:sldId id="333" r:id="rId61"/>
    <p:sldId id="334" r:id="rId62"/>
    <p:sldId id="335" r:id="rId63"/>
    <p:sldId id="336" r:id="rId64"/>
    <p:sldId id="337" r:id="rId65"/>
    <p:sldId id="256" r:id="rId66"/>
    <p:sldId id="257" r:id="rId67"/>
    <p:sldId id="261" r:id="rId68"/>
    <p:sldId id="260" r:id="rId69"/>
    <p:sldId id="262" r:id="rId70"/>
    <p:sldId id="263" r:id="rId71"/>
    <p:sldId id="264" r:id="rId72"/>
    <p:sldId id="265" r:id="rId73"/>
    <p:sldId id="266" r:id="rId74"/>
    <p:sldId id="267" r:id="rId75"/>
    <p:sldId id="268" r:id="rId76"/>
    <p:sldId id="269" r:id="rId77"/>
    <p:sldId id="270" r:id="rId78"/>
    <p:sldId id="271" r:id="rId79"/>
    <p:sldId id="272" r:id="rId80"/>
    <p:sldId id="273" r:id="rId81"/>
    <p:sldId id="274" r:id="rId82"/>
    <p:sldId id="276" r:id="rId83"/>
    <p:sldId id="275" r:id="rId84"/>
    <p:sldId id="338" r:id="rId85"/>
    <p:sldId id="339" r:id="rId86"/>
    <p:sldId id="340" r:id="rId87"/>
    <p:sldId id="341" r:id="rId88"/>
    <p:sldId id="343" r:id="rId89"/>
    <p:sldId id="344" r:id="rId90"/>
    <p:sldId id="342" r:id="rId91"/>
    <p:sldId id="258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24" autoAdjust="0"/>
  </p:normalViewPr>
  <p:slideViewPr>
    <p:cSldViewPr>
      <p:cViewPr>
        <p:scale>
          <a:sx n="80" d="100"/>
          <a:sy n="80" d="100"/>
        </p:scale>
        <p:origin x="-60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47FC13B-896E-46C0-8C10-3FB3DBF230C4}" type="datetimeFigureOut">
              <a:rPr lang="ru-RU" smtClean="0"/>
              <a:pPr/>
              <a:t>20.10.2014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2F04BFB-4C99-48EE-A45C-4EADD269A9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645024"/>
            <a:ext cx="7406640" cy="1296144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  </a:t>
            </a:r>
            <a:r>
              <a:rPr lang="ru-RU" sz="9600" b="1" dirty="0" smtClean="0">
                <a:solidFill>
                  <a:srgbClr val="C00000"/>
                </a:solidFill>
              </a:rPr>
              <a:t>СЕМИНАР</a:t>
            </a:r>
            <a:r>
              <a:rPr lang="ru-RU" sz="9600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88640"/>
            <a:ext cx="3232805" cy="348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766359" y="4941168"/>
            <a:ext cx="475796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/>
              <a:t>«Катехизическая </a:t>
            </a:r>
          </a:p>
          <a:p>
            <a:pPr algn="ctr"/>
            <a:r>
              <a:rPr lang="ru-RU" sz="4400" b="1" i="1" dirty="0" smtClean="0"/>
              <a:t>деятельность»</a:t>
            </a:r>
            <a:endParaRPr lang="ru-RU" sz="4400" b="1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728" y="214290"/>
            <a:ext cx="700092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Русская православная церковь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Московский патриархат,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Ростовская-на-Дону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епархия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Храм Святого Благоверного Великого князя Александра Невского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г. Новочеркасск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СВИДЕТЕЛЬСТВО О ПОДГОТОВКЕ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КО СВЯТОМУ КРЕЩЕНИЮ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Крещаемый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ая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):________________________________________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Фамилия, имя, отчество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________________________________  Возраст: _______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Имя святого, в честь которого нарекается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крещаемый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ая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и дата его памяти: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__________________________________________________________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Дата подготовительной беседы:            ____.____.2014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           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ата</a:t>
            </a:r>
            <a:r>
              <a:rPr lang="ru-RU" dirty="0" smtClean="0"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подготовительной беседы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:           ____.____.2014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______________________________________________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Подпись священника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Для совершения таинства Крещения необходимо иметь: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Крестик, крестильную рубашку, полотенце (детям 2шт., взрослым 1шт.), свечи (4шт.), паспорт или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св-во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о рождении,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св-во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об оглашении с подписью священника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0"/>
            <a:ext cx="5857916" cy="6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86380" y="285728"/>
            <a:ext cx="364333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 smtClean="0"/>
              <a:t>При проведении </a:t>
            </a:r>
          </a:p>
          <a:p>
            <a:r>
              <a:rPr lang="ru-RU" sz="3500" b="1" dirty="0" smtClean="0"/>
              <a:t>2-х бесед</a:t>
            </a:r>
            <a:r>
              <a:rPr lang="ru-RU" sz="3500" dirty="0" smtClean="0"/>
              <a:t> нужно помнить, что </a:t>
            </a:r>
            <a:r>
              <a:rPr lang="ru-RU" sz="3500" b="1" dirty="0" err="1" smtClean="0"/>
              <a:t>катехизация</a:t>
            </a:r>
            <a:r>
              <a:rPr lang="ru-RU" sz="3500" b="1" dirty="0" smtClean="0"/>
              <a:t> –</a:t>
            </a:r>
            <a:r>
              <a:rPr lang="ru-RU" sz="3500" dirty="0" smtClean="0"/>
              <a:t> </a:t>
            </a:r>
          </a:p>
          <a:p>
            <a:r>
              <a:rPr lang="ru-RU" sz="3500" dirty="0" smtClean="0"/>
              <a:t>это содействие уверовавшему в Бога человеку в сознательном и ответственном вхождении в жизнь Церкви</a:t>
            </a:r>
            <a:endParaRPr lang="ru-RU" sz="3500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414866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2112" y="692696"/>
            <a:ext cx="6161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ПРОВЕДЕНИЕ ОГЛАШЕНИЯ В ТЕЧЕНИЕ 1-2 МЕСЯЦЕВ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96752"/>
            <a:ext cx="8506192" cy="48006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1200" b="1" dirty="0" smtClean="0"/>
          </a:p>
          <a:p>
            <a:pPr algn="ctr">
              <a:buNone/>
            </a:pPr>
            <a:endParaRPr lang="ru-RU" b="1" dirty="0" smtClean="0"/>
          </a:p>
          <a:p>
            <a:pPr algn="r">
              <a:buNone/>
            </a:pPr>
            <a:r>
              <a:rPr lang="ru-RU" b="1" dirty="0" smtClean="0"/>
              <a:t>Вариант 1</a:t>
            </a:r>
            <a:endParaRPr lang="ru-RU" dirty="0" smtClean="0"/>
          </a:p>
          <a:p>
            <a:pPr algn="r">
              <a:buNone/>
            </a:pPr>
            <a:r>
              <a:rPr lang="ru-RU" sz="6000" b="1" dirty="0" smtClean="0">
                <a:solidFill>
                  <a:srgbClr val="C00000"/>
                </a:solidFill>
              </a:rPr>
              <a:t>         Первая беседа</a:t>
            </a:r>
          </a:p>
          <a:p>
            <a:pPr algn="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	</a:t>
            </a:r>
            <a:r>
              <a:rPr lang="ru-RU" dirty="0" smtClean="0"/>
              <a:t>Выяснение мотивов Крещения,  Евангельские основы веры, Откровение Бога людям, Евангелие как Книге Жизни и</a:t>
            </a:r>
            <a:r>
              <a:rPr lang="ru-RU" i="1" dirty="0" smtClean="0"/>
              <a:t> </a:t>
            </a:r>
            <a:r>
              <a:rPr lang="ru-RU" dirty="0" smtClean="0"/>
              <a:t>Благая Весть о спасении во Христе.</a:t>
            </a:r>
          </a:p>
          <a:p>
            <a:endParaRPr lang="ru-RU" dirty="0"/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2508895" cy="302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196752"/>
            <a:ext cx="4968552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Схема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рассуждений: 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276872"/>
            <a:ext cx="8172400" cy="4581128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Бог</a:t>
            </a:r>
            <a:r>
              <a:rPr lang="ru-RU" dirty="0" smtClean="0"/>
              <a:t>  – Безликая энергия или Личность? Молитва. Бог как Творец и </a:t>
            </a:r>
            <a:r>
              <a:rPr lang="ru-RU" dirty="0" err="1" smtClean="0"/>
              <a:t>Промыслитель</a:t>
            </a:r>
            <a:r>
              <a:rPr lang="ru-RU" dirty="0" smtClean="0"/>
              <a:t>.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Человек</a:t>
            </a:r>
            <a:r>
              <a:rPr lang="ru-RU" dirty="0" smtClean="0"/>
              <a:t> – состав природы человека.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Вера</a:t>
            </a:r>
            <a:r>
              <a:rPr lang="ru-RU" dirty="0" smtClean="0"/>
              <a:t> - устремленность человека к Богу, ответ на Откровение и призыв Божий, доверие человека Богу и верность Ему.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Религия</a:t>
            </a:r>
            <a:r>
              <a:rPr lang="ru-RU" i="1" dirty="0" smtClean="0"/>
              <a:t> </a:t>
            </a:r>
            <a:r>
              <a:rPr lang="ru-RU" dirty="0" smtClean="0"/>
              <a:t>как живой и личностный союз Бога и человека. </a:t>
            </a:r>
          </a:p>
          <a:p>
            <a:r>
              <a:rPr lang="ru-RU" dirty="0" smtClean="0"/>
              <a:t>Ее кардинальное отличие от </a:t>
            </a:r>
            <a:r>
              <a:rPr lang="ru-RU" b="1" i="1" dirty="0" smtClean="0">
                <a:solidFill>
                  <a:srgbClr val="C00000"/>
                </a:solidFill>
              </a:rPr>
              <a:t>магии</a:t>
            </a:r>
            <a:r>
              <a:rPr lang="ru-RU" dirty="0" smtClean="0"/>
              <a:t> (попытки механически овладеть духовной силой и заставить ее служить своим земным целям)</a:t>
            </a:r>
          </a:p>
          <a:p>
            <a:endParaRPr lang="ru-RU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4464496" cy="202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0"/>
            <a:ext cx="5184576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Вторая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3808" y="1124744"/>
            <a:ext cx="6089880" cy="54726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учение Церкви о </a:t>
            </a:r>
            <a:r>
              <a:rPr lang="ru-RU" b="1" dirty="0" smtClean="0"/>
              <a:t>спасении</a:t>
            </a:r>
            <a:r>
              <a:rPr lang="ru-RU" dirty="0" smtClean="0"/>
              <a:t> человека</a:t>
            </a:r>
          </a:p>
          <a:p>
            <a:r>
              <a:rPr lang="ru-RU" dirty="0" smtClean="0"/>
              <a:t>взгляд Церкви на </a:t>
            </a:r>
            <a:r>
              <a:rPr lang="ru-RU" i="1" dirty="0" smtClean="0"/>
              <a:t>истинное зло – грех</a:t>
            </a:r>
          </a:p>
          <a:p>
            <a:r>
              <a:rPr lang="ru-RU" b="1" dirty="0" smtClean="0"/>
              <a:t>грех</a:t>
            </a:r>
            <a:r>
              <a:rPr lang="ru-RU" dirty="0" smtClean="0"/>
              <a:t> – </a:t>
            </a:r>
            <a:r>
              <a:rPr lang="ru-RU" b="1" dirty="0" smtClean="0"/>
              <a:t>последствия греха</a:t>
            </a:r>
            <a:r>
              <a:rPr lang="ru-RU" dirty="0" smtClean="0"/>
              <a:t> (поврежденность человеческой природы)</a:t>
            </a:r>
          </a:p>
          <a:p>
            <a:r>
              <a:rPr lang="ru-RU" b="1" dirty="0" smtClean="0"/>
              <a:t>покаяние</a:t>
            </a:r>
            <a:r>
              <a:rPr lang="ru-RU" dirty="0" smtClean="0"/>
              <a:t>, </a:t>
            </a:r>
            <a:r>
              <a:rPr lang="ru-RU" b="1" dirty="0" smtClean="0"/>
              <a:t>обеты Крещения</a:t>
            </a:r>
            <a:r>
              <a:rPr lang="ru-RU" dirty="0" smtClean="0"/>
              <a:t>, </a:t>
            </a:r>
            <a:r>
              <a:rPr lang="ru-RU" b="1" dirty="0" smtClean="0"/>
              <a:t>отречение от сатаны</a:t>
            </a:r>
          </a:p>
          <a:p>
            <a:r>
              <a:rPr lang="ru-RU" b="1" dirty="0" smtClean="0"/>
              <a:t>введение в христианскую нравственность </a:t>
            </a:r>
            <a:r>
              <a:rPr lang="ru-RU" dirty="0" smtClean="0"/>
              <a:t>(притчи о блудном сыне, о самарянине и о талантах)</a:t>
            </a:r>
          </a:p>
          <a:p>
            <a:endParaRPr lang="ru-RU" dirty="0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03848" y="1628800"/>
            <a:ext cx="5729840" cy="489654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творение, </a:t>
            </a:r>
          </a:p>
          <a:p>
            <a:r>
              <a:rPr lang="ru-RU" sz="3600" dirty="0" smtClean="0"/>
              <a:t>грехопадение, </a:t>
            </a:r>
          </a:p>
          <a:p>
            <a:r>
              <a:rPr lang="ru-RU" sz="3600" dirty="0" smtClean="0"/>
              <a:t>Промысел Божий в ветхозаветном мире, </a:t>
            </a:r>
          </a:p>
          <a:p>
            <a:r>
              <a:rPr lang="ru-RU" sz="3600" dirty="0" err="1" smtClean="0"/>
              <a:t>Боговоплощение</a:t>
            </a:r>
            <a:r>
              <a:rPr lang="ru-RU" sz="3600" dirty="0" smtClean="0"/>
              <a:t>, </a:t>
            </a:r>
          </a:p>
          <a:p>
            <a:r>
              <a:rPr lang="ru-RU" sz="3600" dirty="0" smtClean="0"/>
              <a:t>Распятие и Воскресение, </a:t>
            </a:r>
          </a:p>
          <a:p>
            <a:r>
              <a:rPr lang="ru-RU" sz="3600" dirty="0" smtClean="0"/>
              <a:t>Вознесение, Пятидесятница.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47664" y="620688"/>
            <a:ext cx="7596336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              Третья беседа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4000" dirty="0" smtClean="0"/>
              <a:t>история спасения (по Символу веры) 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65" y="1916832"/>
            <a:ext cx="2958083" cy="40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980728"/>
            <a:ext cx="6449920" cy="4800600"/>
          </a:xfrm>
        </p:spPr>
        <p:txBody>
          <a:bodyPr>
            <a:noAutofit/>
          </a:bodyPr>
          <a:lstStyle/>
          <a:p>
            <a:r>
              <a:rPr lang="ru-RU" dirty="0" smtClean="0"/>
              <a:t>чин Таинства Крещения</a:t>
            </a:r>
          </a:p>
          <a:p>
            <a:r>
              <a:rPr lang="ru-RU" dirty="0" smtClean="0"/>
              <a:t>понятие о Церкви, о ее свойствах и Таинствах </a:t>
            </a:r>
          </a:p>
          <a:p>
            <a:r>
              <a:rPr lang="ru-RU" dirty="0" smtClean="0"/>
              <a:t>церковность христианина выражается через участие в Евхаристическом собрании</a:t>
            </a:r>
          </a:p>
          <a:p>
            <a:r>
              <a:rPr lang="ru-RU" dirty="0" smtClean="0"/>
              <a:t>ошибочность представлений об абстрактной принадлежности к Церкви, существовании внецерковного христианства и веры в «Бога в душе»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67744" y="0"/>
            <a:ext cx="5872696" cy="90872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Четвертая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20" y="1268760"/>
            <a:ext cx="227584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Вариант 2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</a:t>
            </a:r>
            <a:r>
              <a:rPr lang="ru-RU" sz="6000" b="1" dirty="0" smtClean="0">
                <a:solidFill>
                  <a:srgbClr val="C00000"/>
                </a:solidFill>
              </a:rPr>
              <a:t>Первая беседа 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201416"/>
            <a:ext cx="8244408" cy="4467944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4000" b="1" dirty="0" smtClean="0"/>
              <a:t>О Боге: </a:t>
            </a:r>
          </a:p>
          <a:p>
            <a:pPr>
              <a:buNone/>
            </a:pPr>
            <a:r>
              <a:rPr lang="ru-RU" sz="4000" dirty="0" smtClean="0"/>
              <a:t>	Кто такой Бог. Учение о Его свойствах. Догмат Святой Троицы. Краткое учение о благодати. Откровение и его формы: Писание и Предание. </a:t>
            </a:r>
            <a:r>
              <a:rPr lang="ru-RU" sz="4000" dirty="0" err="1" smtClean="0"/>
              <a:t>Богодухновенность</a:t>
            </a:r>
            <a:r>
              <a:rPr lang="ru-RU" sz="4000" dirty="0" smtClean="0"/>
              <a:t> Библии</a:t>
            </a:r>
            <a:endParaRPr lang="ru-RU" sz="4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8640"/>
            <a:ext cx="2736304" cy="250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1484784"/>
            <a:ext cx="5873856" cy="2485256"/>
          </a:xfrm>
        </p:spPr>
        <p:txBody>
          <a:bodyPr>
            <a:normAutofit/>
          </a:bodyPr>
          <a:lstStyle/>
          <a:p>
            <a:r>
              <a:rPr lang="ru-RU" b="1" dirty="0" smtClean="0"/>
              <a:t>О Творении и человеке</a:t>
            </a:r>
            <a:r>
              <a:rPr lang="ru-RU" dirty="0" smtClean="0"/>
              <a:t>: </a:t>
            </a:r>
          </a:p>
          <a:p>
            <a:pPr algn="just">
              <a:buNone/>
            </a:pPr>
            <a:r>
              <a:rPr lang="ru-RU" dirty="0" smtClean="0"/>
              <a:t>     Творение. Ангелы. Бунт Денницы. Шесть дней Творения. Природа человека.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75856" y="188640"/>
            <a:ext cx="4792576" cy="93610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Вторая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2693149" cy="384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4005064"/>
            <a:ext cx="77048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Первородный грех, искажение природы и попадание под власть сатаны. Краткая история Ветхого Завета  с указанием его цели – </a:t>
            </a:r>
            <a:r>
              <a:rPr lang="ru-RU" sz="3200" dirty="0" err="1" smtClean="0"/>
              <a:t>Боговоплощения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9073008" cy="9807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Цели, задачи, содержание катехизации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08720"/>
            <a:ext cx="8100392" cy="48006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b="1" dirty="0" smtClean="0"/>
              <a:t>Цель катехизации </a:t>
            </a:r>
            <a:r>
              <a:rPr lang="ru-RU" sz="2400" dirty="0" smtClean="0"/>
              <a:t>- сознательное вхождение человека в Церковь, в которой он обретет спасение</a:t>
            </a:r>
          </a:p>
          <a:p>
            <a:pPr>
              <a:buNone/>
            </a:pPr>
            <a:r>
              <a:rPr lang="ru-RU" sz="2400" b="1" dirty="0" smtClean="0"/>
              <a:t>Задачи оглашения и катехизации</a:t>
            </a:r>
            <a:r>
              <a:rPr lang="ru-RU" sz="2400" dirty="0" smtClean="0"/>
              <a:t> :</a:t>
            </a:r>
          </a:p>
          <a:p>
            <a:pPr marL="530225" indent="-176213">
              <a:buNone/>
            </a:pPr>
            <a:r>
              <a:rPr lang="ru-RU" sz="2400" dirty="0" smtClean="0"/>
              <a:t>- принятие Евангелия в свете Предания;</a:t>
            </a:r>
          </a:p>
          <a:p>
            <a:pPr marL="530225" indent="-176213">
              <a:buNone/>
            </a:pPr>
            <a:r>
              <a:rPr lang="ru-RU" sz="2400" dirty="0" smtClean="0"/>
              <a:t>- принятие христианских нравственных норм;</a:t>
            </a:r>
          </a:p>
          <a:p>
            <a:pPr marL="530225" indent="-176213">
              <a:buNone/>
            </a:pPr>
            <a:r>
              <a:rPr lang="ru-RU" sz="2400" dirty="0" smtClean="0"/>
              <a:t>- формирование христианского мировоззрения; </a:t>
            </a:r>
          </a:p>
          <a:p>
            <a:pPr marL="530225" indent="-176213">
              <a:buNone/>
            </a:pPr>
            <a:r>
              <a:rPr lang="ru-RU" sz="2400" dirty="0" smtClean="0"/>
              <a:t>- обретении навыка молитвы; </a:t>
            </a:r>
          </a:p>
          <a:p>
            <a:pPr marL="530225" indent="-176213">
              <a:buNone/>
            </a:pPr>
            <a:r>
              <a:rPr lang="ru-RU" sz="2400" dirty="0" smtClean="0"/>
              <a:t>- приобщение к Церкви как Телу Христову; </a:t>
            </a:r>
          </a:p>
          <a:p>
            <a:pPr marL="530225" indent="-176213">
              <a:buNone/>
            </a:pPr>
            <a:r>
              <a:rPr lang="ru-RU" sz="2400" dirty="0" smtClean="0"/>
              <a:t>- осознании Евхаристии центром христианской жизни;</a:t>
            </a:r>
          </a:p>
          <a:p>
            <a:pPr marL="530225" indent="-176213">
              <a:buNone/>
            </a:pPr>
            <a:r>
              <a:rPr lang="ru-RU" sz="2400" dirty="0" smtClean="0"/>
              <a:t>- обретении своего места и служения в Церкви;</a:t>
            </a:r>
          </a:p>
          <a:p>
            <a:pPr marL="530225" indent="-176213">
              <a:buNone/>
            </a:pPr>
            <a:r>
              <a:rPr lang="ru-RU" sz="2400" dirty="0" smtClean="0"/>
              <a:t>- вхождении в христианскую общину;</a:t>
            </a:r>
          </a:p>
          <a:p>
            <a:pPr marL="530225" indent="-176213">
              <a:buNone/>
            </a:pPr>
            <a:r>
              <a:rPr lang="ru-RU" sz="2400" dirty="0" smtClean="0"/>
              <a:t>- знакомство с каноническими нормами;</a:t>
            </a:r>
          </a:p>
          <a:p>
            <a:pPr marL="530225" indent="-176213">
              <a:buNone/>
            </a:pPr>
            <a:r>
              <a:rPr lang="ru-RU" sz="2400" dirty="0" smtClean="0"/>
              <a:t>- принятие иерархического устройства Церкви.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708920"/>
            <a:ext cx="8106104" cy="414908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dirty="0" smtClean="0"/>
              <a:t>	Необходимость </a:t>
            </a:r>
            <a:r>
              <a:rPr lang="ru-RU" dirty="0" err="1" smtClean="0"/>
              <a:t>Боговоплощения</a:t>
            </a:r>
            <a:r>
              <a:rPr lang="ru-RU" dirty="0" smtClean="0"/>
              <a:t>.</a:t>
            </a:r>
          </a:p>
          <a:p>
            <a:pPr algn="just">
              <a:buNone/>
            </a:pPr>
            <a:r>
              <a:rPr lang="ru-RU" dirty="0" smtClean="0"/>
              <a:t>    Благовещение. Учение о единстве Ипостаси и двух природах во Христе. Воплощение как преодоление «стены природ». Крещение. Искушение от сатаны. Христос как Царь, Пророк и Первосвященник. Преображение. Страсти, сошествие во ад. Искупление грехов. Воскресение. Вознесение. Признаки Второго Пришествия. Антихрист. Страшный Суд. Мучение грешников и вечная жизнь праведников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580112" y="908720"/>
            <a:ext cx="4504544" cy="114300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Третья </a:t>
            </a:r>
            <a:br>
              <a:rPr lang="ru-RU" sz="5400" b="1" dirty="0" smtClean="0">
                <a:solidFill>
                  <a:srgbClr val="C00000"/>
                </a:solidFill>
              </a:rPr>
            </a:br>
            <a:r>
              <a:rPr lang="ru-RU" sz="5400" b="1" dirty="0" smtClean="0">
                <a:solidFill>
                  <a:srgbClr val="C00000"/>
                </a:solidFill>
              </a:rPr>
              <a:t>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7746" y="188640"/>
            <a:ext cx="344827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3806280"/>
            <a:ext cx="8136904" cy="305172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500" dirty="0" smtClean="0"/>
              <a:t>	Причастие. Исповедь. </a:t>
            </a:r>
          </a:p>
          <a:p>
            <a:pPr>
              <a:buNone/>
            </a:pPr>
            <a:r>
              <a:rPr lang="ru-RU" sz="3500" dirty="0" smtClean="0"/>
              <a:t>    Брак (препятствия , развод , аборты). Соборование. Священство. </a:t>
            </a:r>
          </a:p>
          <a:p>
            <a:pPr>
              <a:buNone/>
            </a:pPr>
            <a:r>
              <a:rPr lang="ru-RU" sz="3500" dirty="0" smtClean="0"/>
              <a:t>    Монашество. Посты и праздники. Ежедневная молитва. </a:t>
            </a:r>
          </a:p>
          <a:p>
            <a:pPr algn="r">
              <a:buNone/>
            </a:pPr>
            <a:r>
              <a:rPr lang="ru-RU" sz="3500" dirty="0" smtClean="0"/>
              <a:t>		</a:t>
            </a:r>
            <a:r>
              <a:rPr lang="ru-RU" sz="3500" i="1" dirty="0" smtClean="0"/>
              <a:t>После Крещения проводится </a:t>
            </a:r>
            <a:r>
              <a:rPr lang="ru-RU" sz="3500" i="1" dirty="0" err="1" smtClean="0"/>
              <a:t>тайноводственная</a:t>
            </a:r>
            <a:r>
              <a:rPr lang="ru-RU" sz="3500" i="1" dirty="0" smtClean="0"/>
              <a:t> беседа.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498080" cy="8689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Четвертая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57333"/>
            <a:ext cx="3257500" cy="217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419872" y="764704"/>
            <a:ext cx="57241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Церковь. Рождение Церкви — Пятидесятница. Свойства Церкви: единство, святость, соборность, апостольство. Иерархия. Таинства. </a:t>
            </a:r>
          </a:p>
          <a:p>
            <a:r>
              <a:rPr lang="ru-RU" sz="3200" dirty="0" smtClean="0"/>
              <a:t>Крещение и Миропомазание.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052736"/>
            <a:ext cx="7818072" cy="55446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Нравственное учение. Добро и зло. Возникновения греха. Страсть как страдание. Добродетель как добро, вошедшее в навык, и как то, что уподобляет нас Творцу. Цель христианина — </a:t>
            </a:r>
            <a:r>
              <a:rPr lang="ru-RU" dirty="0" err="1" smtClean="0"/>
              <a:t>обожение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 smtClean="0"/>
              <a:t>Десять заповедей (включая обоснование того, почему тот или иной грех —  зло, с описанием противоположной добродетели).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92211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Пятая беседа 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7498080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Вариант 3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Каждое занятие включает  в себя теоретическую и практическую часть.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9712" y="2492896"/>
            <a:ext cx="6880808" cy="3755504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                        </a:t>
            </a:r>
            <a:r>
              <a:rPr lang="ru-RU" b="1" u="sng" dirty="0" smtClean="0"/>
              <a:t>Занятие 1</a:t>
            </a:r>
            <a:endParaRPr lang="ru-RU" b="1" dirty="0" smtClean="0"/>
          </a:p>
          <a:p>
            <a:r>
              <a:rPr lang="ru-RU" dirty="0" smtClean="0"/>
              <a:t>Встреча человека с Богом. Необходимость общения с Богом-Творцом для каждого человека. </a:t>
            </a:r>
          </a:p>
          <a:p>
            <a:pPr>
              <a:buNone/>
            </a:pPr>
            <a:r>
              <a:rPr lang="ru-RU" dirty="0" smtClean="0"/>
              <a:t>    Вера как доверие и верность Богу. </a:t>
            </a:r>
          </a:p>
          <a:p>
            <a:r>
              <a:rPr lang="ru-RU" dirty="0" smtClean="0"/>
              <a:t>Основы христианской молитвы как общения с Богом. 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36912"/>
            <a:ext cx="178680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91880" y="476672"/>
            <a:ext cx="3024336" cy="908720"/>
          </a:xfrm>
        </p:spPr>
        <p:txBody>
          <a:bodyPr/>
          <a:lstStyle/>
          <a:p>
            <a:pPr>
              <a:buNone/>
            </a:pPr>
            <a:r>
              <a:rPr lang="ru-RU" b="1" u="sng" dirty="0" smtClean="0"/>
              <a:t>Занятие 2</a:t>
            </a:r>
          </a:p>
          <a:p>
            <a:pPr>
              <a:buNone/>
            </a:pPr>
            <a:endParaRPr lang="ru-RU" b="1" dirty="0" smtClean="0"/>
          </a:p>
          <a:p>
            <a:endParaRPr lang="ru-RU" dirty="0"/>
          </a:p>
        </p:txBody>
      </p:sp>
      <p:pic>
        <p:nvPicPr>
          <p:cNvPr id="68610" name="Picture 2" descr="http://i.piccy.info/i7/12aa1ca380eca4ad7a69257c66f46623/1-5-2919/21382108/1324021267_996866_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933056"/>
            <a:ext cx="3096344" cy="228484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1412776"/>
            <a:ext cx="78123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Замысел Божий о человеке, грехопадение первых людей (подробный разбор 3 главы кн. Бытия). Суть греха и его последствия для человеческой природы.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3789040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Грех в нашей жизни. Необходимость спасения от смерти и надежда на спасение.</a:t>
            </a:r>
          </a:p>
          <a:p>
            <a:r>
              <a:rPr lang="ru-RU" sz="3200" dirty="0" smtClean="0"/>
              <a:t>Как читать Библию?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645024"/>
            <a:ext cx="7746064" cy="29969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000" b="1" u="sng" dirty="0" smtClean="0"/>
              <a:t>Занятие 4</a:t>
            </a:r>
            <a:endParaRPr lang="ru-RU" sz="3000" b="1" dirty="0" smtClean="0"/>
          </a:p>
          <a:p>
            <a:r>
              <a:rPr lang="ru-RU" sz="3000" dirty="0" smtClean="0"/>
              <a:t>Христос. Евангелия. Воплощение Бога и избавление человечества от смерти через Крестную смерть и Воскресение Иисуса Христа. </a:t>
            </a:r>
          </a:p>
          <a:p>
            <a:r>
              <a:rPr lang="ru-RU" sz="3000" dirty="0" smtClean="0"/>
              <a:t>Нагорная Проповедь. Жизнь по Евангелию</a:t>
            </a:r>
            <a:endParaRPr lang="ru-RU" sz="3000" dirty="0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32656"/>
            <a:ext cx="2596533" cy="310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87624" y="260648"/>
            <a:ext cx="51125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000" b="1" u="sng" dirty="0" smtClean="0"/>
              <a:t>Занятие 3</a:t>
            </a:r>
            <a:endParaRPr lang="ru-RU" sz="3000" b="1" dirty="0" smtClean="0"/>
          </a:p>
          <a:p>
            <a:r>
              <a:rPr lang="ru-RU" sz="3000" dirty="0" smtClean="0"/>
              <a:t>Ветхий Завет. Моисей, Исход из Египта. Завет Бога с еврейским народом. Ожидание Спасителя и божественная педагогика. </a:t>
            </a:r>
          </a:p>
          <a:p>
            <a:r>
              <a:rPr lang="ru-RU" sz="3000" dirty="0" smtClean="0"/>
              <a:t>Заповеди Божии.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4408" y="188640"/>
            <a:ext cx="7890080" cy="65253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u="sng" dirty="0" smtClean="0"/>
              <a:t>Занятие 5</a:t>
            </a:r>
            <a:endParaRPr lang="ru-RU" b="1" dirty="0" smtClean="0"/>
          </a:p>
          <a:p>
            <a:r>
              <a:rPr lang="ru-RU" dirty="0" smtClean="0"/>
              <a:t>Пятидесятница. Церковь как Тело Христово. Необходимость правильной веры для пребывания в Церкви. Разбор Никео-Цареградского Символа веры.</a:t>
            </a:r>
          </a:p>
          <a:p>
            <a:r>
              <a:rPr lang="ru-RU" dirty="0" smtClean="0"/>
              <a:t>Актуальные вопросы современности и отношение к ним Церкви. Основы социальной концепции РПЦ. </a:t>
            </a:r>
          </a:p>
          <a:p>
            <a:pPr>
              <a:buNone/>
            </a:pPr>
            <a:r>
              <a:rPr lang="ru-RU" b="1" u="sng" dirty="0" smtClean="0"/>
              <a:t>Занятие 6</a:t>
            </a:r>
            <a:endParaRPr lang="ru-RU" b="1" dirty="0" smtClean="0"/>
          </a:p>
          <a:p>
            <a:r>
              <a:rPr lang="ru-RU" dirty="0" smtClean="0"/>
              <a:t>Понятие о Предании Церкви. Православное богослужение (суточный, </a:t>
            </a:r>
            <a:r>
              <a:rPr lang="ru-RU" dirty="0" err="1" smtClean="0"/>
              <a:t>седмичный</a:t>
            </a:r>
            <a:r>
              <a:rPr lang="ru-RU" dirty="0" smtClean="0"/>
              <a:t> и годовой круг). Православное понимание иконы.</a:t>
            </a:r>
          </a:p>
          <a:p>
            <a:r>
              <a:rPr lang="ru-RU" dirty="0" smtClean="0"/>
              <a:t>Православный календарь. Пространство храма. Почитание Божией Матери и святых угодников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645024"/>
            <a:ext cx="8568952" cy="33843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u="sng" dirty="0" smtClean="0"/>
              <a:t>Занятие 8    </a:t>
            </a:r>
            <a:endParaRPr lang="ru-RU" sz="3600" b="1" dirty="0" smtClean="0"/>
          </a:p>
          <a:p>
            <a:r>
              <a:rPr lang="ru-RU" sz="3600" dirty="0" smtClean="0"/>
              <a:t>Таинства Церкви. Духовный смысл Таинств.</a:t>
            </a:r>
          </a:p>
          <a:p>
            <a:r>
              <a:rPr lang="ru-RU" sz="3600" dirty="0" smtClean="0"/>
              <a:t>Объяснение </a:t>
            </a:r>
            <a:r>
              <a:rPr lang="ru-RU" sz="3600" dirty="0" err="1" smtClean="0"/>
              <a:t>чинопоследования</a:t>
            </a:r>
            <a:r>
              <a:rPr lang="ru-RU" sz="3600" dirty="0" smtClean="0"/>
              <a:t> основных Таинств.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476672"/>
            <a:ext cx="68407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/>
              <a:t>Занятие 7</a:t>
            </a:r>
            <a:endParaRPr lang="ru-RU" sz="3600" b="1" dirty="0" smtClean="0"/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Основы аскетики. </a:t>
            </a:r>
          </a:p>
          <a:p>
            <a:r>
              <a:rPr lang="ru-RU" sz="3600" dirty="0" smtClean="0"/>
              <a:t>  Христианская жизнь в миру. 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Искушения, грехи, страсти и борьба с ними.  </a:t>
            </a: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3" y="1196752"/>
            <a:ext cx="248427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2576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Оглашение разных категорий людей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268760"/>
            <a:ext cx="7890080" cy="5077544"/>
          </a:xfrm>
        </p:spPr>
        <p:txBody>
          <a:bodyPr>
            <a:noAutofit/>
          </a:bodyPr>
          <a:lstStyle/>
          <a:p>
            <a:pPr marL="88900" indent="-6350" algn="just">
              <a:buNone/>
            </a:pPr>
            <a:r>
              <a:rPr lang="ru-RU" dirty="0" smtClean="0"/>
              <a:t>    </a:t>
            </a:r>
            <a:r>
              <a:rPr lang="ru-RU" b="1" dirty="0" smtClean="0"/>
              <a:t>Содержание оглашения должно соответствовать категориям слушателей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 smtClean="0"/>
              <a:t>Необходимо учитывать:</a:t>
            </a:r>
          </a:p>
          <a:p>
            <a:r>
              <a:rPr lang="ru-RU" i="1" dirty="0" smtClean="0"/>
              <a:t>возрастные особенности, </a:t>
            </a:r>
          </a:p>
          <a:p>
            <a:r>
              <a:rPr lang="ru-RU" i="1" dirty="0" smtClean="0"/>
              <a:t>социальный статус, </a:t>
            </a:r>
          </a:p>
          <a:p>
            <a:r>
              <a:rPr lang="ru-RU" i="1" dirty="0" smtClean="0"/>
              <a:t>религиозную мотивацию, </a:t>
            </a:r>
          </a:p>
          <a:p>
            <a:r>
              <a:rPr lang="ru-RU" i="1" dirty="0" smtClean="0"/>
              <a:t>уровень светского образования, </a:t>
            </a:r>
          </a:p>
          <a:p>
            <a:r>
              <a:rPr lang="ru-RU" i="1" dirty="0" smtClean="0"/>
              <a:t>психологические особенности</a:t>
            </a:r>
          </a:p>
          <a:p>
            <a:r>
              <a:rPr lang="ru-RU" i="1" dirty="0" smtClean="0"/>
              <a:t>нравственное и культурное развитие человека</a:t>
            </a:r>
            <a:endParaRPr lang="ru-RU" i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Возрастные особенности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81704" y="3284984"/>
            <a:ext cx="5262296" cy="30243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/>
              <a:t>    Оглашение детей </a:t>
            </a:r>
            <a:r>
              <a:rPr lang="ru-RU" sz="3600" dirty="0" smtClean="0"/>
              <a:t>после встречи со священником следует поручать </a:t>
            </a:r>
            <a:r>
              <a:rPr lang="ru-RU" sz="3600" b="1" dirty="0" smtClean="0"/>
              <a:t>педагогу воскресной школы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284984"/>
            <a:ext cx="2905309" cy="288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1268760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3600" dirty="0" smtClean="0"/>
              <a:t>«</a:t>
            </a:r>
            <a:r>
              <a:rPr lang="ru-RU" sz="3600" i="1" dirty="0" smtClean="0"/>
              <a:t>Оглашение должны проходить все …  </a:t>
            </a:r>
            <a:r>
              <a:rPr lang="ru-RU" sz="3600" b="1" i="1" dirty="0" smtClean="0"/>
              <a:t>дети старше 7 лет</a:t>
            </a:r>
            <a:r>
              <a:rPr lang="ru-RU" sz="3600" i="1" dirty="0" smtClean="0"/>
              <a:t>, желающие принять Таинство Крещения</a:t>
            </a:r>
            <a:r>
              <a:rPr lang="ru-RU" sz="3600" dirty="0" smtClean="0"/>
              <a:t>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Плоды катехизации</a:t>
            </a:r>
            <a:r>
              <a:rPr lang="ru-RU" sz="5400" dirty="0" smtClean="0">
                <a:solidFill>
                  <a:srgbClr val="C00000"/>
                </a:solidFill>
              </a:rPr>
              <a:t> 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340768"/>
            <a:ext cx="7858120" cy="4800600"/>
          </a:xfrm>
        </p:spPr>
        <p:txBody>
          <a:bodyPr>
            <a:noAutofit/>
          </a:bodyPr>
          <a:lstStyle/>
          <a:p>
            <a:r>
              <a:rPr lang="ru-RU" sz="3800" dirty="0" smtClean="0"/>
              <a:t>обретение христианского мировоззрения, </a:t>
            </a:r>
          </a:p>
          <a:p>
            <a:r>
              <a:rPr lang="ru-RU" sz="3800" dirty="0" smtClean="0"/>
              <a:t>жизнь по заповедям Божиим, </a:t>
            </a:r>
          </a:p>
          <a:p>
            <a:r>
              <a:rPr lang="ru-RU" sz="3800" dirty="0" smtClean="0"/>
              <a:t>участие в Таинствах Церкви. </a:t>
            </a:r>
          </a:p>
          <a:p>
            <a:r>
              <a:rPr lang="ru-RU" sz="3800" dirty="0" smtClean="0"/>
              <a:t>активная духовная и нравственная жизнь, </a:t>
            </a:r>
          </a:p>
          <a:p>
            <a:r>
              <a:rPr lang="ru-RU" sz="3800" dirty="0" smtClean="0"/>
              <a:t>молитва </a:t>
            </a:r>
          </a:p>
          <a:p>
            <a:r>
              <a:rPr lang="ru-RU" sz="3800" dirty="0" smtClean="0"/>
              <a:t> дела любви</a:t>
            </a:r>
            <a:endParaRPr lang="ru-RU" sz="3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88640"/>
            <a:ext cx="7962088" cy="626469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800" dirty="0" smtClean="0"/>
              <a:t>Идеал </a:t>
            </a:r>
            <a:r>
              <a:rPr lang="ru-RU" sz="3800" dirty="0" err="1" smtClean="0"/>
              <a:t>вероучительного</a:t>
            </a:r>
            <a:r>
              <a:rPr lang="ru-RU" sz="3800" dirty="0" smtClean="0"/>
              <a:t> урока с ребенком – урок, на котором </a:t>
            </a:r>
            <a:r>
              <a:rPr lang="ru-RU" sz="3800" b="1" dirty="0" smtClean="0"/>
              <a:t>ученики и учитель ощущают себя единомышленниками</a:t>
            </a:r>
            <a:r>
              <a:rPr lang="ru-RU" sz="3800" dirty="0" smtClean="0"/>
              <a:t>. </a:t>
            </a:r>
          </a:p>
          <a:p>
            <a:pPr algn="just">
              <a:buNone/>
            </a:pPr>
            <a:r>
              <a:rPr lang="ru-RU" sz="3800" dirty="0" smtClean="0"/>
              <a:t>На обычном уроке педагог «выше» своих учеников: он дает им знания, а они только потребляют. </a:t>
            </a:r>
          </a:p>
          <a:p>
            <a:pPr algn="just">
              <a:buNone/>
            </a:pPr>
            <a:r>
              <a:rPr lang="ru-RU" sz="3800" dirty="0" smtClean="0"/>
              <a:t>На огласительной беседе мы не можем «возвышаться» над детьми. Нам стоит вместе с ними искать Бога.</a:t>
            </a:r>
            <a:endParaRPr lang="ru-RU" sz="3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673224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Советы монахини Магдалины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3501008"/>
            <a:ext cx="7962088" cy="305172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400" i="1" dirty="0" smtClean="0"/>
              <a:t>Ценность занятий не в том, </a:t>
            </a:r>
            <a:r>
              <a:rPr lang="ru-RU" sz="3400" b="1" i="1" dirty="0" smtClean="0"/>
              <a:t>сколько фактов запомнили дети</a:t>
            </a:r>
            <a:r>
              <a:rPr lang="ru-RU" sz="3400" i="1" dirty="0" smtClean="0"/>
              <a:t>, а в том, вышли ли они из класса с </a:t>
            </a:r>
            <a:r>
              <a:rPr lang="ru-RU" sz="3400" b="1" i="1" dirty="0" smtClean="0"/>
              <a:t>сердечным убеждением, что Церковный путь – путь настоящей жизни</a:t>
            </a:r>
            <a:endParaRPr lang="ru-RU" sz="3400" b="1" dirty="0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2321676" cy="278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99792" y="764704"/>
            <a:ext cx="619268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3400" i="1" dirty="0" smtClean="0"/>
              <a:t>Важнее, если дети уходят из класса с большим желанием любить Бога, чем, если выполнена программа преподавателя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404664"/>
            <a:ext cx="5873856" cy="374441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000" dirty="0" smtClean="0"/>
              <a:t>Оглашенным </a:t>
            </a:r>
            <a:r>
              <a:rPr lang="ru-RU" sz="4000" b="1" dirty="0" smtClean="0">
                <a:solidFill>
                  <a:srgbClr val="C00000"/>
                </a:solidFill>
              </a:rPr>
              <a:t>7-летнего возраста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smtClean="0"/>
              <a:t>можно давать основные сведения о Боге, о грехопадении, о Евангельских событиях.</a:t>
            </a:r>
          </a:p>
          <a:p>
            <a:pPr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4293096"/>
            <a:ext cx="73448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4000" dirty="0" smtClean="0"/>
              <a:t>С детьми </a:t>
            </a:r>
            <a:r>
              <a:rPr lang="ru-RU" sz="4000" b="1" dirty="0" smtClean="0">
                <a:solidFill>
                  <a:srgbClr val="C00000"/>
                </a:solidFill>
              </a:rPr>
              <a:t>8-9 лет</a:t>
            </a:r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dirty="0" smtClean="0"/>
              <a:t>можно вести разговор о добродетелях, используя библейские сюжеты.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24677"/>
            <a:ext cx="2664296" cy="355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0"/>
            <a:ext cx="8178112" cy="6597352"/>
          </a:xfrm>
        </p:spPr>
        <p:txBody>
          <a:bodyPr>
            <a:normAutofit/>
          </a:bodyPr>
          <a:lstStyle/>
          <a:p>
            <a:pPr algn="just"/>
            <a:r>
              <a:rPr lang="ru-RU" sz="3100" b="1" dirty="0" smtClean="0">
                <a:solidFill>
                  <a:srgbClr val="C00000"/>
                </a:solidFill>
              </a:rPr>
              <a:t>10-летний ребенок</a:t>
            </a:r>
            <a:r>
              <a:rPr lang="ru-RU" sz="3100" dirty="0" smtClean="0">
                <a:solidFill>
                  <a:srgbClr val="C00000"/>
                </a:solidFill>
              </a:rPr>
              <a:t> </a:t>
            </a:r>
            <a:r>
              <a:rPr lang="ru-RU" sz="3100" dirty="0" smtClean="0"/>
              <a:t>способен читать Евангелие самостоятельно. Однако с ним необходимо разбирать прочитанные фрагменты.</a:t>
            </a:r>
          </a:p>
          <a:p>
            <a:pPr algn="just"/>
            <a:r>
              <a:rPr lang="ru-RU" sz="3100" b="1" dirty="0" smtClean="0">
                <a:solidFill>
                  <a:srgbClr val="C00000"/>
                </a:solidFill>
              </a:rPr>
              <a:t>Подростки 10-15 лет</a:t>
            </a:r>
            <a:r>
              <a:rPr lang="ru-RU" sz="3100" dirty="0" smtClean="0">
                <a:solidFill>
                  <a:srgbClr val="C00000"/>
                </a:solidFill>
              </a:rPr>
              <a:t> </a:t>
            </a:r>
            <a:r>
              <a:rPr lang="ru-RU" sz="3100" dirty="0" smtClean="0"/>
              <a:t>с интересом могут вступать в диалог с </a:t>
            </a:r>
            <a:r>
              <a:rPr lang="ru-RU" sz="3100" dirty="0" err="1" smtClean="0"/>
              <a:t>катехизатором</a:t>
            </a:r>
            <a:r>
              <a:rPr lang="ru-RU" sz="3100" dirty="0" smtClean="0"/>
              <a:t>, который проявляет искренность и уважение к собеседнику. </a:t>
            </a:r>
          </a:p>
          <a:p>
            <a:pPr algn="just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24" y="4149080"/>
            <a:ext cx="21334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67744" y="3861048"/>
            <a:ext cx="680424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100" dirty="0" smtClean="0"/>
              <a:t>Это время поиска смыслов и целей, когда «оформляются смысловые ориентации на будущее, на взаимоотношения с людьми, появляются мотивы дальнейшей деятельности»</a:t>
            </a:r>
            <a:endParaRPr lang="ru-RU" sz="31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5736" y="72008"/>
            <a:ext cx="6768752" cy="3573016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Молодость и юность (15-21 год)</a:t>
            </a:r>
          </a:p>
          <a:p>
            <a:pPr lvl="0" algn="just">
              <a:buNone/>
            </a:pPr>
            <a:r>
              <a:rPr lang="ru-RU" dirty="0" smtClean="0"/>
              <a:t>     </a:t>
            </a:r>
            <a:r>
              <a:rPr lang="ru-RU" i="1" dirty="0" smtClean="0"/>
              <a:t>«канонически недопустимо в обычных случаях Крещение … </a:t>
            </a:r>
            <a:r>
              <a:rPr lang="ru-RU" b="1" i="1" dirty="0" smtClean="0"/>
              <a:t>молодежи </a:t>
            </a:r>
            <a:r>
              <a:rPr lang="ru-RU" i="1" dirty="0" smtClean="0"/>
              <a:t> без </a:t>
            </a:r>
            <a:r>
              <a:rPr lang="ru-RU" sz="3500" i="1" dirty="0" smtClean="0"/>
              <a:t>предварительной</a:t>
            </a:r>
            <a:r>
              <a:rPr lang="ru-RU" i="1" dirty="0" smtClean="0"/>
              <a:t> </a:t>
            </a:r>
            <a:r>
              <a:rPr lang="ru-RU" b="1" i="1" dirty="0" smtClean="0"/>
              <a:t>полноценной катехизации</a:t>
            </a:r>
            <a:r>
              <a:rPr lang="ru-RU" i="1" dirty="0" smtClean="0"/>
              <a:t>»</a:t>
            </a:r>
            <a:endParaRPr lang="ru-RU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8072" y="2946419"/>
            <a:ext cx="8820472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indent="-722313"/>
            <a:r>
              <a:rPr lang="ru-RU" sz="3200" b="1" dirty="0" smtClean="0"/>
              <a:t>	«Время </a:t>
            </a:r>
            <a:r>
              <a:rPr lang="ru-RU" sz="3200" b="1" dirty="0" err="1" smtClean="0"/>
              <a:t>воскипения</a:t>
            </a:r>
            <a:r>
              <a:rPr lang="ru-RU" sz="3200" b="1" dirty="0" smtClean="0"/>
              <a:t> телесно-духовной жизни»</a:t>
            </a:r>
            <a:r>
              <a:rPr lang="ru-RU" sz="3200" dirty="0" smtClean="0"/>
              <a:t>:</a:t>
            </a:r>
          </a:p>
          <a:p>
            <a:pPr marL="355600" indent="-76200">
              <a:buFont typeface="Arial" pitchFamily="34" charset="0"/>
              <a:buChar char="•"/>
            </a:pPr>
            <a:r>
              <a:rPr lang="ru-RU" sz="3100" dirty="0" smtClean="0"/>
              <a:t> отвержение морали, </a:t>
            </a:r>
          </a:p>
          <a:p>
            <a:pPr marL="355600" indent="-76200">
              <a:buFont typeface="Arial" pitchFamily="34" charset="0"/>
              <a:buChar char="•"/>
            </a:pPr>
            <a:r>
              <a:rPr lang="ru-RU" sz="3100" dirty="0" smtClean="0"/>
              <a:t> утверждение относительности нравственных ценностей, понятия долга, честности, добра</a:t>
            </a:r>
          </a:p>
          <a:p>
            <a:pPr marL="355600" indent="-76200">
              <a:buFont typeface="Arial" pitchFamily="34" charset="0"/>
              <a:buChar char="•"/>
            </a:pPr>
            <a:r>
              <a:rPr lang="ru-RU" sz="3100" dirty="0" smtClean="0"/>
              <a:t> кризис потери жизненных смыслов</a:t>
            </a:r>
          </a:p>
          <a:p>
            <a:pPr marL="355600" indent="-76200">
              <a:buFont typeface="Arial" pitchFamily="34" charset="0"/>
              <a:buChar char="•"/>
            </a:pPr>
            <a:r>
              <a:rPr lang="ru-RU" sz="3100" dirty="0" smtClean="0"/>
              <a:t>сожительство вне брака, аборты</a:t>
            </a:r>
          </a:p>
          <a:p>
            <a:pPr marL="722313" indent="-722313">
              <a:buFont typeface="Arial" pitchFamily="34" charset="0"/>
              <a:buChar char="•"/>
            </a:pPr>
            <a:endParaRPr lang="ru-RU" sz="3200" dirty="0" smtClean="0"/>
          </a:p>
          <a:p>
            <a:pPr>
              <a:buFont typeface="Arial" pitchFamily="34" charset="0"/>
              <a:buChar char="•"/>
            </a:pPr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 smtClean="0"/>
          </a:p>
          <a:p>
            <a:endParaRPr lang="ru-RU" sz="3200" dirty="0"/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3632"/>
            <a:ext cx="2016224" cy="266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49560"/>
            <a:ext cx="8136904" cy="591574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4400" dirty="0" smtClean="0"/>
              <a:t>    В беседе с подростками следует отметить, что </a:t>
            </a:r>
            <a:r>
              <a:rPr lang="ru-RU" sz="4400" b="1" dirty="0" smtClean="0"/>
              <a:t>статус христианина</a:t>
            </a:r>
            <a:r>
              <a:rPr lang="ru-RU" sz="4400" dirty="0" smtClean="0"/>
              <a:t> предполагает </a:t>
            </a:r>
            <a:r>
              <a:rPr lang="ru-RU" sz="4400" b="1" dirty="0" smtClean="0"/>
              <a:t>права и обязанности</a:t>
            </a:r>
            <a:r>
              <a:rPr lang="ru-RU" sz="4400" dirty="0" smtClean="0"/>
              <a:t>, иной уровень </a:t>
            </a:r>
            <a:r>
              <a:rPr lang="ru-RU" sz="4400" b="1" dirty="0" smtClean="0"/>
              <a:t>ответственности</a:t>
            </a:r>
            <a:r>
              <a:rPr lang="ru-RU" sz="4400" dirty="0" smtClean="0"/>
              <a:t>.</a:t>
            </a:r>
          </a:p>
          <a:p>
            <a:pPr algn="just">
              <a:buNone/>
            </a:pPr>
            <a:r>
              <a:rPr lang="ru-RU" sz="4400" dirty="0" smtClean="0"/>
              <a:t>    Необходимо переключать их с мнения о самих себе, на объективные интересы и дела милосердия.</a:t>
            </a:r>
          </a:p>
          <a:p>
            <a:pPr algn="just">
              <a:buNone/>
            </a:pPr>
            <a:endParaRPr lang="ru-RU" sz="4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98080" cy="778098"/>
          </a:xfrm>
        </p:spPr>
        <p:txBody>
          <a:bodyPr>
            <a:normAutofit fontScale="90000"/>
          </a:bodyPr>
          <a:lstStyle/>
          <a:p>
            <a:pPr lvl="0"/>
            <a:r>
              <a:rPr lang="ru-RU" sz="4900" b="1" dirty="0" smtClean="0">
                <a:solidFill>
                  <a:srgbClr val="C00000"/>
                </a:solidFill>
              </a:rPr>
              <a:t>Зрелый возраст (22-60 лет)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908720"/>
            <a:ext cx="4649720" cy="27363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600" dirty="0" smtClean="0"/>
              <a:t>Подведение предварительных итогов и поиск духовных опор в жизни.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8012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07096" y="3789040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600" dirty="0" smtClean="0"/>
              <a:t>Если человек далек от Бога, то, как правило, в первом десятилетии зрелости наступает мировоззренческий кризис. Это возраст осознанного прихода в Церковь. </a:t>
            </a:r>
            <a:endParaRPr lang="ru-RU" sz="36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41784"/>
            <a:ext cx="7746064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900" b="1" dirty="0" smtClean="0">
                <a:solidFill>
                  <a:srgbClr val="C00000"/>
                </a:solidFill>
              </a:rPr>
              <a:t>Преклонный возраст и старость (от 60 лет и старше)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1447800"/>
            <a:ext cx="6449920" cy="514955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3500" dirty="0" smtClean="0"/>
              <a:t>Принятие своего жизненного опыта  или чувство отчаяния.</a:t>
            </a:r>
          </a:p>
          <a:p>
            <a:pPr algn="just">
              <a:buNone/>
            </a:pPr>
            <a:r>
              <a:rPr lang="ru-RU" sz="3500" dirty="0" smtClean="0"/>
              <a:t>Пенсионерам открываются новые возможности и способности. </a:t>
            </a:r>
          </a:p>
          <a:p>
            <a:pPr algn="just">
              <a:buNone/>
            </a:pPr>
            <a:r>
              <a:rPr lang="ru-RU" sz="3500" dirty="0" smtClean="0"/>
              <a:t>Они посещают не только </a:t>
            </a:r>
            <a:r>
              <a:rPr lang="ru-RU" sz="3500" b="1" dirty="0" smtClean="0"/>
              <a:t>огласительные беседы</a:t>
            </a:r>
            <a:r>
              <a:rPr lang="ru-RU" sz="3500" dirty="0" smtClean="0"/>
              <a:t>, но и </a:t>
            </a:r>
            <a:r>
              <a:rPr lang="ru-RU" sz="3500" b="1" dirty="0" smtClean="0"/>
              <a:t>все </a:t>
            </a:r>
            <a:r>
              <a:rPr lang="ru-RU" sz="3500" b="1" dirty="0" err="1" smtClean="0"/>
              <a:t>внебогослужебные</a:t>
            </a:r>
            <a:r>
              <a:rPr lang="ru-RU" sz="3500" b="1" dirty="0" smtClean="0"/>
              <a:t> занятия</a:t>
            </a:r>
            <a:r>
              <a:rPr lang="ru-RU" sz="3500" dirty="0" smtClean="0"/>
              <a:t>, а также </a:t>
            </a:r>
            <a:r>
              <a:rPr lang="ru-RU" sz="3500" b="1" dirty="0" smtClean="0"/>
              <a:t>богослужения</a:t>
            </a:r>
            <a:r>
              <a:rPr lang="ru-RU" sz="3500" dirty="0" smtClean="0"/>
              <a:t>. </a:t>
            </a:r>
          </a:p>
          <a:p>
            <a:pPr algn="just">
              <a:buNone/>
            </a:pPr>
            <a:r>
              <a:rPr lang="ru-RU" sz="3500" dirty="0" smtClean="0"/>
              <a:t>Уместно предлагать им принимать участие в </a:t>
            </a:r>
            <a:r>
              <a:rPr lang="ru-RU" sz="3500" b="1" dirty="0" smtClean="0"/>
              <a:t>делах милосердия </a:t>
            </a:r>
            <a:r>
              <a:rPr lang="ru-RU" sz="3500" dirty="0" smtClean="0"/>
              <a:t>(в деятельности сестричества) и творческих коллективов.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95" y="1700808"/>
            <a:ext cx="243998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 </a:t>
            </a:r>
            <a:br>
              <a:rPr lang="ru-RU" dirty="0" smtClean="0"/>
            </a:br>
            <a:r>
              <a:rPr lang="ru-RU" sz="4900" b="1" dirty="0" smtClean="0">
                <a:solidFill>
                  <a:srgbClr val="C00000"/>
                </a:solidFill>
              </a:rPr>
              <a:t>Люди с психическими заболеваниями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340768"/>
            <a:ext cx="8250120" cy="51125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</a:t>
            </a:r>
            <a:r>
              <a:rPr lang="ru-RU" sz="3600" dirty="0" smtClean="0"/>
              <a:t>Бесноватые или одержимые злым духом (хулящие святыни) не могут быть крещены до момента их выздоровления, исключая ситуацию смертельной опасности.</a:t>
            </a:r>
          </a:p>
          <a:p>
            <a:pPr algn="just">
              <a:buNone/>
            </a:pPr>
            <a:r>
              <a:rPr lang="ru-RU" sz="3600" dirty="0" smtClean="0"/>
              <a:t>	Оглашение необходимо проводить только в </a:t>
            </a:r>
            <a:r>
              <a:rPr lang="ru-RU" sz="3600" b="1" dirty="0" smtClean="0"/>
              <a:t>индивидуальном порядке</a:t>
            </a:r>
            <a:r>
              <a:rPr lang="ru-RU" sz="3600" dirty="0" smtClean="0"/>
              <a:t>, </a:t>
            </a:r>
            <a:r>
              <a:rPr lang="ru-RU" sz="3600" b="1" dirty="0" smtClean="0"/>
              <a:t>сокращая</a:t>
            </a:r>
            <a:r>
              <a:rPr lang="ru-RU" sz="3600" dirty="0" smtClean="0"/>
              <a:t> </a:t>
            </a:r>
            <a:r>
              <a:rPr lang="ru-RU" sz="3600" dirty="0" err="1" smtClean="0"/>
              <a:t>огласительный</a:t>
            </a:r>
            <a:r>
              <a:rPr lang="ru-RU" sz="3600" dirty="0" smtClean="0"/>
              <a:t> период и </a:t>
            </a:r>
            <a:r>
              <a:rPr lang="ru-RU" sz="3600" b="1" dirty="0" smtClean="0"/>
              <a:t>упрощая</a:t>
            </a:r>
            <a:r>
              <a:rPr lang="ru-RU" sz="3600" dirty="0" smtClean="0"/>
              <a:t> обсуждаемый материал.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284984"/>
            <a:ext cx="7498080" cy="3467472"/>
          </a:xfrm>
        </p:spPr>
        <p:txBody>
          <a:bodyPr>
            <a:normAutofit lnSpcReduction="10000"/>
          </a:bodyPr>
          <a:lstStyle/>
          <a:p>
            <a:r>
              <a:rPr lang="ru-RU" sz="3400" dirty="0" smtClean="0"/>
              <a:t>Если религиозная беседа провоцирует приступ психического заболевания, оглашение необходимо отложить.</a:t>
            </a:r>
          </a:p>
          <a:p>
            <a:r>
              <a:rPr lang="ru-RU" sz="3400" dirty="0" smtClean="0"/>
              <a:t>Проведение бесед с психически больными оглашенными лучше поручать православным психологам.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332656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Общаясь с таким человеком, </a:t>
            </a:r>
            <a:r>
              <a:rPr lang="ru-RU" sz="3600" dirty="0" err="1" smtClean="0"/>
              <a:t>катехизатору</a:t>
            </a:r>
            <a:r>
              <a:rPr lang="ru-RU" sz="3600" dirty="0" smtClean="0"/>
              <a:t> следует </a:t>
            </a:r>
          </a:p>
          <a:p>
            <a:r>
              <a:rPr lang="ru-RU" sz="3600" dirty="0" smtClean="0"/>
              <a:t>остерегаться ощущения превосходства или </a:t>
            </a:r>
          </a:p>
          <a:p>
            <a:r>
              <a:rPr lang="ru-RU" sz="3600" dirty="0" smtClean="0"/>
              <a:t>брезгливости. 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476672"/>
            <a:ext cx="19526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0" y="0"/>
            <a:ext cx="749808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Этапы воцерковления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980728"/>
            <a:ext cx="7956376" cy="4800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3600" i="1" dirty="0" smtClean="0"/>
              <a:t>миссия (</a:t>
            </a:r>
            <a:r>
              <a:rPr lang="ru-RU" sz="3600" i="1" dirty="0" err="1" smtClean="0"/>
              <a:t>предоглашение</a:t>
            </a:r>
            <a:r>
              <a:rPr lang="ru-RU" sz="3600" i="1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оглашение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Крещение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научение (</a:t>
            </a:r>
            <a:r>
              <a:rPr lang="ru-RU" sz="3600" i="1" dirty="0" err="1" smtClean="0"/>
              <a:t>тайноводство</a:t>
            </a:r>
            <a:r>
              <a:rPr lang="ru-RU" sz="3600" i="1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систематическое наставление в истинах веры и нравственных нормах христианства</a:t>
            </a:r>
          </a:p>
          <a:p>
            <a:pPr>
              <a:lnSpc>
                <a:spcPct val="120000"/>
              </a:lnSpc>
            </a:pPr>
            <a:r>
              <a:rPr lang="ru-RU" sz="3600" i="1" dirty="0" smtClean="0"/>
              <a:t>пастырство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</a:rPr>
              <a:t>Обзор религиозности россиян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по социологическим опросам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26536" y="1591816"/>
            <a:ext cx="6953976" cy="5077544"/>
          </a:xfrm>
        </p:spPr>
        <p:txBody>
          <a:bodyPr>
            <a:normAutofit fontScale="85000" lnSpcReduction="10000"/>
          </a:bodyPr>
          <a:lstStyle/>
          <a:p>
            <a:r>
              <a:rPr lang="ru-RU" sz="4300" dirty="0" smtClean="0"/>
              <a:t>с 1989 г. количество верующих людей в России увеличилось почти в 4,5 раза.</a:t>
            </a:r>
          </a:p>
          <a:p>
            <a:r>
              <a:rPr lang="ru-RU" sz="4300" dirty="0" smtClean="0"/>
              <a:t>64-70% респондентов причисляют себя к </a:t>
            </a:r>
            <a:r>
              <a:rPr lang="ru-RU" sz="4300" i="1" dirty="0" smtClean="0"/>
              <a:t>православным христианам</a:t>
            </a:r>
          </a:p>
          <a:p>
            <a:r>
              <a:rPr lang="ru-RU" sz="4300" i="1" smtClean="0"/>
              <a:t>35% </a:t>
            </a:r>
            <a:r>
              <a:rPr lang="ru-RU" sz="4300" dirty="0" smtClean="0"/>
              <a:t>опрошенных причисляет себя к </a:t>
            </a:r>
            <a:r>
              <a:rPr lang="ru-RU" sz="4300" i="1" dirty="0" smtClean="0"/>
              <a:t>Русской Православной Церкви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350" y="1772816"/>
            <a:ext cx="193438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88640"/>
            <a:ext cx="8496944" cy="619268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4600" b="1" dirty="0" smtClean="0">
                <a:solidFill>
                  <a:srgbClr val="C00000"/>
                </a:solidFill>
              </a:rPr>
              <a:t>Многие крещеные россияне: </a:t>
            </a:r>
          </a:p>
          <a:p>
            <a:pPr>
              <a:buNone/>
            </a:pPr>
            <a:r>
              <a:rPr lang="ru-RU" sz="4600" dirty="0" smtClean="0"/>
              <a:t>- не верят в Бога или же сомневаются в Его существовании; </a:t>
            </a:r>
          </a:p>
          <a:p>
            <a:pPr>
              <a:buNone/>
            </a:pPr>
            <a:r>
              <a:rPr lang="ru-RU" sz="4600" dirty="0" smtClean="0"/>
              <a:t>- идентифицируют себя в качестве православных, но непричастных к иерархической структуре Церкви людей;</a:t>
            </a:r>
          </a:p>
          <a:p>
            <a:pPr>
              <a:buNone/>
            </a:pPr>
            <a:r>
              <a:rPr lang="ru-RU" sz="4600" dirty="0" smtClean="0"/>
              <a:t>- не воспринимают личностный характер Божества и отрицают тринитарный догмат; </a:t>
            </a:r>
          </a:p>
          <a:p>
            <a:pPr>
              <a:buNone/>
            </a:pPr>
            <a:r>
              <a:rPr lang="ru-RU" sz="4600" dirty="0" smtClean="0"/>
              <a:t>- не верят в воскресение мертвых, являются суеверными и причастными к оккультным практикам; </a:t>
            </a:r>
          </a:p>
          <a:p>
            <a:pPr>
              <a:buNone/>
            </a:pPr>
            <a:r>
              <a:rPr lang="ru-RU" sz="4600" dirty="0" smtClean="0"/>
              <a:t>- не участвуют в богослужениях и Таинствах;</a:t>
            </a:r>
          </a:p>
          <a:p>
            <a:pPr>
              <a:buNone/>
            </a:pPr>
            <a:r>
              <a:rPr lang="ru-RU" sz="4600" dirty="0" smtClean="0"/>
              <a:t>- не изучают основ православной веры и не стремятся исполнять заповеди Божии. </a:t>
            </a:r>
            <a:endParaRPr lang="ru-RU" sz="46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81724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Огласительные беседы с родителями и восприемниками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1196752"/>
            <a:ext cx="6336704" cy="4608512"/>
          </a:xfr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ru-RU" dirty="0" smtClean="0"/>
              <a:t>Общение следует проводить </a:t>
            </a:r>
            <a:r>
              <a:rPr lang="ru-RU" b="1" dirty="0" smtClean="0"/>
              <a:t>заранее </a:t>
            </a:r>
            <a:r>
              <a:rPr lang="ru-RU" dirty="0" smtClean="0"/>
              <a:t>и </a:t>
            </a:r>
            <a:r>
              <a:rPr lang="ru-RU" b="1" dirty="0" smtClean="0"/>
              <a:t>отдельно от </a:t>
            </a:r>
            <a:r>
              <a:rPr lang="ru-RU" dirty="0" smtClean="0"/>
              <a:t>Крещения.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</a:rPr>
              <a:t>Формат бесед</a:t>
            </a:r>
            <a:r>
              <a:rPr lang="ru-RU" sz="2800" dirty="0" smtClean="0">
                <a:solidFill>
                  <a:srgbClr val="C00000"/>
                </a:solidFill>
              </a:rPr>
              <a:t>:</a:t>
            </a:r>
          </a:p>
          <a:p>
            <a:pPr algn="just">
              <a:buNone/>
            </a:pPr>
            <a:r>
              <a:rPr lang="ru-RU" sz="2800" dirty="0" smtClean="0"/>
              <a:t>- </a:t>
            </a:r>
            <a:r>
              <a:rPr lang="ru-RU" sz="2800" b="1" i="1" dirty="0" smtClean="0"/>
              <a:t>1-2 беседы </a:t>
            </a:r>
            <a:r>
              <a:rPr lang="ru-RU" sz="2800" dirty="0" smtClean="0"/>
              <a:t>о смысле Крещения, о необходимости взрослым жить церковной жизнью, воспитывать в вере детей и регулярно причащать;</a:t>
            </a:r>
          </a:p>
          <a:p>
            <a:pPr algn="just">
              <a:buNone/>
            </a:pPr>
            <a:r>
              <a:rPr lang="ru-RU" sz="2800" dirty="0" smtClean="0"/>
              <a:t>- </a:t>
            </a:r>
            <a:r>
              <a:rPr lang="ru-RU" sz="2800" b="1" i="1" dirty="0" smtClean="0"/>
              <a:t>курс тематических бесед</a:t>
            </a:r>
            <a:r>
              <a:rPr lang="ru-RU" sz="2800" dirty="0" smtClean="0"/>
              <a:t>;</a:t>
            </a:r>
          </a:p>
          <a:p>
            <a:pPr>
              <a:buNone/>
            </a:pPr>
            <a:r>
              <a:rPr lang="ru-RU" sz="2800" dirty="0" smtClean="0"/>
              <a:t>- свободное посещение </a:t>
            </a:r>
            <a:r>
              <a:rPr lang="ru-RU" sz="2800" b="1" i="1" dirty="0" smtClean="0"/>
              <a:t>тематических бесед </a:t>
            </a:r>
            <a:r>
              <a:rPr lang="ru-RU" sz="2800" dirty="0" smtClean="0"/>
              <a:t>после проведения 2-х обязательных</a:t>
            </a:r>
            <a:r>
              <a:rPr lang="ru-RU" sz="2800" b="1" i="1" dirty="0" smtClean="0"/>
              <a:t> бесед</a:t>
            </a:r>
            <a:endParaRPr lang="ru-RU" sz="2800" b="1" i="1" dirty="0"/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233362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Основные темы подготовительных бесед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268760"/>
            <a:ext cx="7524328" cy="558924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600" b="1" dirty="0" smtClean="0"/>
              <a:t>1.</a:t>
            </a:r>
            <a:r>
              <a:rPr lang="ru-RU" sz="3600" dirty="0" smtClean="0"/>
              <a:t> Смысл Крещения как Таинства соединения с Церковью, как смерти для греха и воскресения со Христом</a:t>
            </a:r>
          </a:p>
          <a:p>
            <a:pPr>
              <a:buNone/>
            </a:pPr>
            <a:r>
              <a:rPr lang="ru-RU" sz="3600" b="1" dirty="0" smtClean="0"/>
              <a:t>2.</a:t>
            </a:r>
            <a:r>
              <a:rPr lang="ru-RU" sz="3600" dirty="0" smtClean="0"/>
              <a:t> Преодоление суеверий, магического восприятия Крещения </a:t>
            </a:r>
          </a:p>
          <a:p>
            <a:pPr>
              <a:buNone/>
            </a:pPr>
            <a:r>
              <a:rPr lang="ru-RU" sz="3600" b="1" dirty="0" smtClean="0"/>
              <a:t>3.</a:t>
            </a:r>
            <a:r>
              <a:rPr lang="ru-RU" sz="3600" dirty="0" smtClean="0"/>
              <a:t> Ответственность пред Богом и обязанности родителей и восприемников</a:t>
            </a:r>
          </a:p>
          <a:p>
            <a:pPr>
              <a:buNone/>
            </a:pPr>
            <a:r>
              <a:rPr lang="ru-RU" sz="3600" b="1" dirty="0" smtClean="0"/>
              <a:t>4.</a:t>
            </a:r>
            <a:r>
              <a:rPr lang="ru-RU" sz="3600" dirty="0" smtClean="0"/>
              <a:t> О подготовке к участию в Крещении</a:t>
            </a:r>
            <a:endParaRPr lang="ru-RU" dirty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56368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404664"/>
            <a:ext cx="6521928" cy="3456384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3600" b="1" dirty="0" smtClean="0"/>
              <a:t>5.</a:t>
            </a:r>
            <a:r>
              <a:rPr lang="ru-RU" sz="3600" dirty="0" smtClean="0"/>
              <a:t> Пояснения к Чину Таинства Крещения </a:t>
            </a:r>
          </a:p>
          <a:p>
            <a:pPr algn="just">
              <a:buNone/>
            </a:pPr>
            <a:r>
              <a:rPr lang="ru-RU" sz="3600" b="1" dirty="0" smtClean="0"/>
              <a:t>6.</a:t>
            </a:r>
            <a:r>
              <a:rPr lang="ru-RU" sz="3600" dirty="0" smtClean="0"/>
              <a:t> Советы о воспитании младенца и его </a:t>
            </a:r>
            <a:r>
              <a:rPr lang="ru-RU" sz="3600" dirty="0" err="1" smtClean="0"/>
              <a:t>воцерковлении</a:t>
            </a:r>
            <a:r>
              <a:rPr lang="ru-RU" sz="3600" dirty="0" smtClean="0"/>
              <a:t> </a:t>
            </a:r>
          </a:p>
          <a:p>
            <a:pPr algn="just">
              <a:buNone/>
            </a:pPr>
            <a:r>
              <a:rPr lang="ru-RU" sz="3600" b="1" dirty="0" smtClean="0"/>
              <a:t>7. </a:t>
            </a:r>
            <a:r>
              <a:rPr lang="ru-RU" sz="3600" dirty="0" smtClean="0"/>
              <a:t>Рекомендации по выбору икон и книг, которые восприемники могут дарить крестнику</a:t>
            </a:r>
          </a:p>
          <a:p>
            <a:endParaRPr lang="ru-RU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206422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005064"/>
            <a:ext cx="384384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95936" y="3933056"/>
            <a:ext cx="51125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/>
              <a:t>8. </a:t>
            </a:r>
            <a:r>
              <a:rPr lang="ru-RU" sz="3200" dirty="0" smtClean="0"/>
              <a:t>Рекомендации по выбору книг, которые помогут </a:t>
            </a:r>
            <a:r>
              <a:rPr lang="ru-RU" sz="3200" dirty="0" err="1" smtClean="0"/>
              <a:t>воцерковлению</a:t>
            </a:r>
            <a:r>
              <a:rPr lang="ru-RU" sz="3200" dirty="0" smtClean="0"/>
              <a:t> родителей  и восприемников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Налаживание обратной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связи с оглашаемыми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7800"/>
            <a:ext cx="7962088" cy="48006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Посещение места жительства оглашенного, общение в кругу семьи</a:t>
            </a:r>
          </a:p>
          <a:p>
            <a:r>
              <a:rPr lang="ru-RU" sz="3600" dirty="0" smtClean="0"/>
              <a:t>Связь по мобильному телефону</a:t>
            </a:r>
          </a:p>
          <a:p>
            <a:r>
              <a:rPr lang="ru-RU" sz="3600" dirty="0" smtClean="0"/>
              <a:t>Общение на приходском или </a:t>
            </a:r>
            <a:r>
              <a:rPr lang="ru-RU" sz="3600" dirty="0" err="1" smtClean="0"/>
              <a:t>общецерковном</a:t>
            </a:r>
            <a:r>
              <a:rPr lang="ru-RU" sz="3600" dirty="0" smtClean="0"/>
              <a:t> сайте, в социальных сетях</a:t>
            </a:r>
          </a:p>
          <a:p>
            <a:r>
              <a:rPr lang="ru-RU" sz="3600" dirty="0" err="1" smtClean="0"/>
              <a:t>Посткрещальная</a:t>
            </a:r>
            <a:r>
              <a:rPr lang="ru-RU" sz="3600" dirty="0" smtClean="0"/>
              <a:t> катехизация </a:t>
            </a:r>
          </a:p>
          <a:p>
            <a:r>
              <a:rPr lang="ru-RU" sz="3600" dirty="0" smtClean="0"/>
              <a:t>Паломнические поездки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9808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Условия допуска к Крещению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20688"/>
            <a:ext cx="7890080" cy="5976664"/>
          </a:xfrm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sz="2400" i="1" dirty="0" smtClean="0"/>
              <a:t>«что препятствует мне креститься?» (</a:t>
            </a:r>
            <a:r>
              <a:rPr lang="ru-RU" sz="2400" i="1" dirty="0" err="1" smtClean="0"/>
              <a:t>Деян</a:t>
            </a:r>
            <a:r>
              <a:rPr lang="ru-RU" sz="2400" i="1" dirty="0" smtClean="0"/>
              <a:t>. 8:36)</a:t>
            </a:r>
          </a:p>
          <a:p>
            <a:pPr>
              <a:buNone/>
            </a:pPr>
            <a:r>
              <a:rPr lang="ru-RU" b="1" dirty="0" smtClean="0"/>
              <a:t>Совершение Крещения невозможно, если взрослый человек:</a:t>
            </a:r>
          </a:p>
          <a:p>
            <a:r>
              <a:rPr lang="ru-RU" i="1" dirty="0" smtClean="0"/>
              <a:t>ранее был крещен</a:t>
            </a:r>
          </a:p>
          <a:p>
            <a:r>
              <a:rPr lang="ru-RU" i="1" dirty="0" smtClean="0"/>
              <a:t>умер</a:t>
            </a:r>
          </a:p>
          <a:p>
            <a:r>
              <a:rPr lang="ru-RU" i="1" dirty="0" smtClean="0"/>
              <a:t>не зная основ веры, отказывается готовиться к участию в Таинстве</a:t>
            </a:r>
          </a:p>
          <a:p>
            <a:r>
              <a:rPr lang="ru-RU" i="1" dirty="0" smtClean="0"/>
              <a:t>не верует, не исповедует Символ веры</a:t>
            </a:r>
          </a:p>
          <a:p>
            <a:r>
              <a:rPr lang="ru-RU" i="1" dirty="0" smtClean="0"/>
              <a:t>имеет суеверные причины для Крещения</a:t>
            </a:r>
          </a:p>
          <a:p>
            <a:r>
              <a:rPr lang="ru-RU" i="1" dirty="0" smtClean="0"/>
              <a:t>не предполагает дальнейшее участие в церковной жизни</a:t>
            </a:r>
          </a:p>
          <a:p>
            <a:r>
              <a:rPr lang="ru-RU" i="1" dirty="0" smtClean="0"/>
              <a:t>отрицает принципы нравственности и отказывается исповедать свои грехи</a:t>
            </a:r>
          </a:p>
          <a:p>
            <a:endParaRPr lang="ru-RU" i="1" dirty="0" smtClean="0"/>
          </a:p>
          <a:p>
            <a:endParaRPr lang="ru-RU" i="1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0"/>
            <a:ext cx="8106104" cy="68580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600" b="1" dirty="0" smtClean="0"/>
              <a:t>   Предложение </a:t>
            </a:r>
            <a:r>
              <a:rPr lang="ru-RU" sz="3600" b="1" dirty="0" smtClean="0">
                <a:solidFill>
                  <a:srgbClr val="C00000"/>
                </a:solidFill>
              </a:rPr>
              <a:t>отложить Крещение </a:t>
            </a:r>
            <a:r>
              <a:rPr lang="ru-RU" sz="3600" dirty="0" smtClean="0"/>
              <a:t>может объявить только </a:t>
            </a:r>
            <a:r>
              <a:rPr lang="ru-RU" sz="3600" b="1" dirty="0" smtClean="0"/>
              <a:t>священник</a:t>
            </a:r>
            <a:r>
              <a:rPr lang="ru-RU" sz="3600" dirty="0" smtClean="0"/>
              <a:t> и лишь после того, как им будут </a:t>
            </a:r>
            <a:r>
              <a:rPr lang="ru-RU" sz="3600" b="1" dirty="0" smtClean="0"/>
              <a:t>исчерпаны все способы </a:t>
            </a:r>
            <a:r>
              <a:rPr lang="ru-RU" sz="3600" dirty="0" smtClean="0"/>
              <a:t>преодоления заблуждений или грехопадений оглашенного. </a:t>
            </a:r>
          </a:p>
          <a:p>
            <a:pPr algn="just">
              <a:buNone/>
            </a:pPr>
            <a:r>
              <a:rPr lang="ru-RU" sz="3600" dirty="0" smtClean="0"/>
              <a:t>	Это решение необходимо терпеливо и с любовью донести до человека, поясняя причину невозможности его участия в Крещении в настоящий момент, и </a:t>
            </a:r>
            <a:r>
              <a:rPr lang="ru-RU" sz="3600" b="1" dirty="0" smtClean="0"/>
              <a:t>предлагая помощь в подготовке к Крещению. </a:t>
            </a:r>
            <a:endParaRPr lang="ru-RU" sz="36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КАТЕХИЗАЦИЯ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ПОСЛЕ  КРЕЩЕНИЯ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3920" y="1196752"/>
            <a:ext cx="7890080" cy="829072"/>
          </a:xfrm>
        </p:spPr>
        <p:txBody>
          <a:bodyPr/>
          <a:lstStyle/>
          <a:p>
            <a:pPr marL="88900" indent="-6350">
              <a:buNone/>
            </a:pPr>
            <a:endParaRPr lang="ru-RU" sz="1000" b="1" dirty="0" smtClean="0">
              <a:solidFill>
                <a:srgbClr val="C00000"/>
              </a:solidFill>
            </a:endParaRPr>
          </a:p>
          <a:p>
            <a:pPr marL="88900" indent="-635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Воскресная школа для взрослых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8108432" cy="435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Методика проведения «Курса практического воцерковления»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268760"/>
            <a:ext cx="8034096" cy="55892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sz="3600" dirty="0" smtClean="0"/>
              <a:t>Необходимо «</a:t>
            </a:r>
            <a:r>
              <a:rPr lang="ru-RU" sz="3600" i="1" dirty="0" smtClean="0"/>
              <a:t>проводить для прихожан </a:t>
            </a:r>
            <a:r>
              <a:rPr lang="ru-RU" sz="3600" i="1" dirty="0" err="1" smtClean="0"/>
              <a:t>внебогослужебные</a:t>
            </a:r>
            <a:r>
              <a:rPr lang="ru-RU" sz="3600" i="1" dirty="0" smtClean="0"/>
              <a:t> беседы, посвященные изучению Таинств и обрядов Православной Церкви</a:t>
            </a:r>
            <a:r>
              <a:rPr lang="ru-RU" sz="3600" dirty="0" smtClean="0"/>
              <a:t>».</a:t>
            </a:r>
          </a:p>
          <a:p>
            <a:pPr>
              <a:buNone/>
            </a:pPr>
            <a:r>
              <a:rPr lang="ru-RU" sz="3600" dirty="0" smtClean="0"/>
              <a:t>	Беседы с практической направленностью проводятся в виде </a:t>
            </a:r>
            <a:r>
              <a:rPr lang="ru-RU" sz="3600" b="1" dirty="0" smtClean="0"/>
              <a:t>цикла семи занятий</a:t>
            </a:r>
            <a:r>
              <a:rPr lang="ru-RU" sz="3600" dirty="0" smtClean="0"/>
              <a:t>. </a:t>
            </a:r>
          </a:p>
          <a:p>
            <a:pPr algn="just">
              <a:buNone/>
            </a:pPr>
            <a:r>
              <a:rPr lang="ru-RU" sz="3600" dirty="0" smtClean="0"/>
              <a:t>	Начать курс воцерковления можно с посещения любой беседы.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Основополагающие 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принципы катехизации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11760" y="1700808"/>
            <a:ext cx="6552728" cy="4896544"/>
          </a:xfrm>
        </p:spPr>
        <p:txBody>
          <a:bodyPr>
            <a:normAutofit fontScale="77500" lnSpcReduction="20000"/>
          </a:bodyPr>
          <a:lstStyle/>
          <a:p>
            <a:r>
              <a:rPr lang="ru-RU" sz="4800" i="1" dirty="0" smtClean="0"/>
              <a:t>церковность, </a:t>
            </a:r>
          </a:p>
          <a:p>
            <a:r>
              <a:rPr lang="ru-RU" sz="4800" i="1" dirty="0" smtClean="0"/>
              <a:t>личностный характер, </a:t>
            </a:r>
          </a:p>
          <a:p>
            <a:r>
              <a:rPr lang="ru-RU" sz="4800" i="1" dirty="0" smtClean="0"/>
              <a:t>доступность, </a:t>
            </a:r>
          </a:p>
          <a:p>
            <a:r>
              <a:rPr lang="ru-RU" sz="4800" i="1" dirty="0" smtClean="0"/>
              <a:t>систематичность, </a:t>
            </a:r>
          </a:p>
          <a:p>
            <a:r>
              <a:rPr lang="ru-RU" sz="4800" i="1" dirty="0" smtClean="0"/>
              <a:t>последовательность, </a:t>
            </a:r>
          </a:p>
          <a:p>
            <a:r>
              <a:rPr lang="ru-RU" sz="4800" i="1" dirty="0" smtClean="0"/>
              <a:t>целостность, </a:t>
            </a:r>
          </a:p>
          <a:p>
            <a:r>
              <a:rPr lang="ru-RU" sz="4800" i="1" dirty="0" smtClean="0"/>
              <a:t>сознательность, </a:t>
            </a:r>
          </a:p>
          <a:p>
            <a:r>
              <a:rPr lang="ru-RU" sz="4800" i="1" dirty="0" smtClean="0"/>
              <a:t>связь с жизнью, </a:t>
            </a:r>
          </a:p>
          <a:p>
            <a:r>
              <a:rPr lang="ru-RU" sz="4800" i="1" dirty="0" smtClean="0"/>
              <a:t>наглядность</a:t>
            </a:r>
            <a:endParaRPr lang="ru-RU" sz="4800" dirty="0" smtClean="0"/>
          </a:p>
          <a:p>
            <a:pPr lvl="0"/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Курс практического воцерковления поможет слушателям: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124744"/>
            <a:ext cx="8172400" cy="573325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- узнать основы православной веры, </a:t>
            </a:r>
          </a:p>
          <a:p>
            <a:pPr>
              <a:buNone/>
            </a:pPr>
            <a:r>
              <a:rPr lang="ru-RU" dirty="0" smtClean="0"/>
              <a:t>- понять, как догматические истины связаны с обрядами и Таинствами Церкви;</a:t>
            </a:r>
          </a:p>
          <a:p>
            <a:pPr>
              <a:buNone/>
            </a:pPr>
            <a:r>
              <a:rPr lang="ru-RU" dirty="0" smtClean="0"/>
              <a:t>- воспринять христианские заповеди как законы духовной жизни. Ознакомиться с основами аскетики и опыта Церкви в преодолении греха;</a:t>
            </a:r>
          </a:p>
          <a:p>
            <a:pPr>
              <a:buNone/>
            </a:pPr>
            <a:r>
              <a:rPr lang="ru-RU" dirty="0" smtClean="0"/>
              <a:t>- приобрести навыки чтения молитв на церковнославянском языке;</a:t>
            </a:r>
          </a:p>
          <a:p>
            <a:pPr>
              <a:buNone/>
            </a:pPr>
            <a:r>
              <a:rPr lang="ru-RU" dirty="0" smtClean="0"/>
              <a:t>- изучить чин Литургии, постигать смысл священнодействий и молитв священника;</a:t>
            </a:r>
          </a:p>
          <a:p>
            <a:pPr marL="177800" indent="-95250">
              <a:buNone/>
            </a:pPr>
            <a:r>
              <a:rPr lang="ru-RU" dirty="0" smtClean="0"/>
              <a:t>- понимать язык православной иконописи;</a:t>
            </a:r>
          </a:p>
          <a:p>
            <a:pPr marL="101600" indent="-19050">
              <a:buNone/>
            </a:pPr>
            <a:r>
              <a:rPr lang="ru-RU" dirty="0" smtClean="0"/>
              <a:t>- </a:t>
            </a:r>
            <a:r>
              <a:rPr lang="ru-RU" dirty="0" err="1" smtClean="0"/>
              <a:t>воцерковляться</a:t>
            </a:r>
            <a:r>
              <a:rPr lang="ru-RU" dirty="0" smtClean="0"/>
              <a:t> в контексте общины.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8218160" cy="7647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 занятие : Троица и человек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5848" y="3717032"/>
            <a:ext cx="8538152" cy="296341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Бог явил Себя Единство трех Лиц – Отца, Сына и Духа. </a:t>
            </a:r>
          </a:p>
          <a:p>
            <a:r>
              <a:rPr lang="ru-RU" dirty="0" smtClean="0"/>
              <a:t>Самоотдача, </a:t>
            </a:r>
            <a:r>
              <a:rPr lang="ru-RU" dirty="0" err="1" smtClean="0"/>
              <a:t>самоистощание</a:t>
            </a:r>
            <a:r>
              <a:rPr lang="ru-RU" dirty="0" smtClean="0"/>
              <a:t>, устремленность к Другому – признаки любви в отношениях Лиц Троицы.</a:t>
            </a:r>
          </a:p>
          <a:p>
            <a:r>
              <a:rPr lang="ru-RU" dirty="0" smtClean="0"/>
              <a:t>Бог творит человека как друга и собеседника: «</a:t>
            </a:r>
            <a:r>
              <a:rPr lang="ru-RU" i="1" dirty="0" smtClean="0"/>
              <a:t>Сын мой! отдай сердце твое мне</a:t>
            </a:r>
            <a:r>
              <a:rPr lang="ru-RU" dirty="0" smtClean="0"/>
              <a:t>» (</a:t>
            </a:r>
            <a:r>
              <a:rPr lang="ru-RU" dirty="0" err="1" smtClean="0"/>
              <a:t>Прит</a:t>
            </a:r>
            <a:r>
              <a:rPr lang="ru-RU" dirty="0" smtClean="0"/>
              <a:t>. 23:26)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08720"/>
            <a:ext cx="216756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024336" cy="262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59633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 занятие: соединение человека с Воплотившимся Господом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1447800"/>
            <a:ext cx="6449920" cy="5149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300" dirty="0" smtClean="0"/>
              <a:t>Взаимное устремление Бога и человека: добровольный поиск и принятие Откровения Божия</a:t>
            </a:r>
          </a:p>
          <a:p>
            <a:pPr>
              <a:buNone/>
            </a:pPr>
            <a:r>
              <a:rPr lang="ru-RU" sz="3300" dirty="0" smtClean="0"/>
              <a:t>Соотношение храмового опыта молитвы и самостоятельного  (</a:t>
            </a:r>
            <a:r>
              <a:rPr lang="ru-RU" sz="3300" i="1" dirty="0" smtClean="0"/>
              <a:t>Зачем обряды и пост? Не лучше ли молиться своими словами?</a:t>
            </a:r>
            <a:r>
              <a:rPr lang="ru-RU" sz="3300" dirty="0" smtClean="0"/>
              <a:t>). </a:t>
            </a:r>
          </a:p>
          <a:p>
            <a:pPr>
              <a:buNone/>
            </a:pPr>
            <a:r>
              <a:rPr lang="ru-RU" sz="3300" dirty="0" smtClean="0"/>
              <a:t>Главное и второстепенное в духовной жизни. </a:t>
            </a:r>
          </a:p>
          <a:p>
            <a:endParaRPr lang="ru-RU" dirty="0"/>
          </a:p>
        </p:txBody>
      </p:sp>
      <p:pic>
        <p:nvPicPr>
          <p:cNvPr id="3076" name="Picture 4" descr="http://iconexpo.ru/pics/4_2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2016224" cy="2690219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49080"/>
            <a:ext cx="2029914" cy="2506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749808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 занятие: грех и святость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3573016"/>
            <a:ext cx="7818072" cy="28914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Покаяние</a:t>
            </a:r>
            <a:r>
              <a:rPr lang="ru-RU" dirty="0" smtClean="0"/>
              <a:t>. Примирение с Богом. Возможность достижения святости через веру, борьбу с грехом, дела милосердия и любви, молитву, Таинства Церкви.</a:t>
            </a:r>
          </a:p>
          <a:p>
            <a:pPr>
              <a:buNone/>
            </a:pPr>
            <a:r>
              <a:rPr lang="ru-RU" b="1" dirty="0" smtClean="0"/>
              <a:t>Смирение</a:t>
            </a:r>
            <a:r>
              <a:rPr lang="ru-RU" dirty="0" smtClean="0"/>
              <a:t> как врата спасения</a:t>
            </a:r>
            <a:endParaRPr lang="ru-R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2232248" cy="250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99792" y="908720"/>
            <a:ext cx="64442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Святость</a:t>
            </a:r>
            <a:r>
              <a:rPr lang="ru-RU" sz="3200" dirty="0" smtClean="0"/>
              <a:t> как нормальное состояние человека, находящегося в единении с Богом. </a:t>
            </a:r>
          </a:p>
          <a:p>
            <a:r>
              <a:rPr lang="ru-RU" sz="3200" b="1" dirty="0" smtClean="0"/>
              <a:t>Грех</a:t>
            </a:r>
            <a:r>
              <a:rPr lang="ru-RU" sz="3200" dirty="0" smtClean="0"/>
              <a:t> как искажение, разрушение Богом установленного Закона.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144" y="116632"/>
            <a:ext cx="802838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 занятие: богослужебные тексты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5816" y="908720"/>
            <a:ext cx="5832648" cy="29523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1. </a:t>
            </a:r>
            <a:r>
              <a:rPr lang="ru-RU" dirty="0" smtClean="0"/>
              <a:t>Трудные слова и паронимы</a:t>
            </a:r>
            <a:endParaRPr lang="ru-RU" i="1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2. </a:t>
            </a:r>
            <a:r>
              <a:rPr lang="ru-RU" dirty="0" smtClean="0"/>
              <a:t>Богослужебные тексты и молитвенное правило:</a:t>
            </a:r>
          </a:p>
          <a:p>
            <a:pPr>
              <a:buNone/>
            </a:pPr>
            <a:r>
              <a:rPr lang="ru-RU" b="1" dirty="0" smtClean="0"/>
              <a:t> 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3933056"/>
            <a:ext cx="47525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i="1" dirty="0" smtClean="0"/>
              <a:t>утренние и вечерние молитвы</a:t>
            </a:r>
          </a:p>
          <a:p>
            <a:pPr>
              <a:buFont typeface="Arial" pitchFamily="34" charset="0"/>
              <a:buChar char="•"/>
            </a:pPr>
            <a:r>
              <a:rPr lang="ru-RU" sz="3200" i="1" dirty="0" smtClean="0"/>
              <a:t> </a:t>
            </a:r>
            <a:r>
              <a:rPr lang="ru-RU" sz="3200" i="1" dirty="0" err="1" smtClean="0"/>
              <a:t>Последование</a:t>
            </a:r>
            <a:r>
              <a:rPr lang="ru-RU" sz="3200" i="1" dirty="0" smtClean="0"/>
              <a:t> ко Причащению </a:t>
            </a:r>
          </a:p>
          <a:p>
            <a:pPr>
              <a:buFont typeface="Arial" pitchFamily="34" charset="0"/>
              <a:buChar char="•"/>
            </a:pPr>
            <a:r>
              <a:rPr lang="ru-RU" sz="3200" i="1" dirty="0" smtClean="0"/>
              <a:t> панихида.</a:t>
            </a:r>
            <a:r>
              <a:rPr lang="ru-RU" b="1" dirty="0" smtClean="0"/>
              <a:t>	</a:t>
            </a:r>
            <a:endParaRPr lang="ru-RU" b="1" i="1" dirty="0"/>
          </a:p>
        </p:txBody>
      </p:sp>
      <p:pic>
        <p:nvPicPr>
          <p:cNvPr id="5124" name="Picture 4" descr="http://static2.ozone.ru/multimedia/books_covers/c300/1000560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7536" y="2636912"/>
            <a:ext cx="4104456" cy="4104456"/>
          </a:xfrm>
          <a:prstGeom prst="rect">
            <a:avLst/>
          </a:prstGeom>
          <a:noFill/>
        </p:spPr>
      </p:pic>
      <p:pic>
        <p:nvPicPr>
          <p:cNvPr id="3078" name="Picture 6" descr="http://www.pravoslavie.ru/sas/image/100424/42420.p.jpg?0.62543274335175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10501"/>
            <a:ext cx="2664296" cy="3122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5 занятие: Божественная литургия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3464024"/>
            <a:ext cx="8172400" cy="3349352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назначение Литургии,</a:t>
            </a:r>
          </a:p>
          <a:p>
            <a:r>
              <a:rPr lang="ru-RU" sz="3600" dirty="0" smtClean="0"/>
              <a:t>приготовление к участию в Таинствах</a:t>
            </a:r>
          </a:p>
          <a:p>
            <a:r>
              <a:rPr lang="ru-RU" sz="3600" dirty="0" smtClean="0"/>
              <a:t>обзор чина богослужения, символики и обсуждение смыслов священнодействий</a:t>
            </a:r>
            <a:endParaRPr lang="ru-RU" sz="3600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80728"/>
            <a:ext cx="4828480" cy="239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956376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6 занятие: православная икона</a:t>
            </a:r>
            <a:r>
              <a:rPr lang="ru-RU" dirty="0" smtClean="0">
                <a:solidFill>
                  <a:srgbClr val="C00000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55776" y="692696"/>
            <a:ext cx="6516216" cy="2808312"/>
          </a:xfrm>
        </p:spPr>
        <p:txBody>
          <a:bodyPr>
            <a:noAutofit/>
          </a:bodyPr>
          <a:lstStyle/>
          <a:p>
            <a:r>
              <a:rPr lang="ru-RU" dirty="0" smtClean="0"/>
              <a:t>отличия портрета от иконы</a:t>
            </a:r>
          </a:p>
          <a:p>
            <a:r>
              <a:rPr lang="ru-RU" dirty="0" smtClean="0"/>
              <a:t>икона как форма Откровения Божия (Библия для неграмотных)</a:t>
            </a:r>
          </a:p>
          <a:p>
            <a:r>
              <a:rPr lang="ru-RU" dirty="0" smtClean="0"/>
              <a:t>образ святого указывает на призвание человека - святость</a:t>
            </a:r>
            <a:endParaRPr lang="ru-RU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245980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4365104"/>
            <a:ext cx="5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Личностное измерение иконы: святые обращены ликом к Богу или к самому молящемуся.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429000"/>
            <a:ext cx="2123728" cy="320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16375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7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занятие: экскурсия по храму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07904" y="908720"/>
            <a:ext cx="5225784" cy="5339680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структура и  внутреннее убранство храма</a:t>
            </a:r>
          </a:p>
          <a:p>
            <a:r>
              <a:rPr lang="ru-RU" sz="4000" dirty="0" smtClean="0"/>
              <a:t>история и святыни храма </a:t>
            </a:r>
          </a:p>
          <a:p>
            <a:r>
              <a:rPr lang="ru-RU" sz="4000" dirty="0" smtClean="0"/>
              <a:t>проходящие в храме богослужения</a:t>
            </a:r>
          </a:p>
          <a:p>
            <a:r>
              <a:rPr lang="ru-RU" sz="4000" dirty="0" smtClean="0"/>
              <a:t>основные правила поведения в храме.</a:t>
            </a:r>
          </a:p>
          <a:p>
            <a:endParaRPr lang="ru-RU" dirty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3350146" cy="501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8213464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Формы библейской катехизации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91880" y="1124744"/>
            <a:ext cx="5441808" cy="5544616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Группы библейской катехизации (библейские беседы)</a:t>
            </a:r>
          </a:p>
          <a:p>
            <a:r>
              <a:rPr lang="ru-RU" sz="4000" dirty="0" smtClean="0"/>
              <a:t>Академические группы </a:t>
            </a:r>
            <a:r>
              <a:rPr lang="ru-RU" sz="4000" dirty="0" err="1" smtClean="0"/>
              <a:t>библеистской</a:t>
            </a:r>
            <a:r>
              <a:rPr lang="ru-RU" sz="4000" dirty="0" smtClean="0"/>
              <a:t> направленности</a:t>
            </a:r>
          </a:p>
          <a:p>
            <a:r>
              <a:rPr lang="ru-RU" sz="4000" dirty="0" smtClean="0"/>
              <a:t>Библейский (евангельский) кружок </a:t>
            </a:r>
          </a:p>
          <a:p>
            <a:endParaRPr lang="ru-RU" dirty="0"/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3677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Цель оглашения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692696"/>
            <a:ext cx="8034096" cy="48006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600" dirty="0" smtClean="0"/>
              <a:t>   </a:t>
            </a:r>
            <a:r>
              <a:rPr lang="ru-RU" sz="3500" dirty="0" smtClean="0"/>
              <a:t>Преображение человека в общении с Богом и Его Церковью, </a:t>
            </a:r>
          </a:p>
          <a:p>
            <a:pPr algn="just">
              <a:buNone/>
            </a:pPr>
            <a:r>
              <a:rPr lang="ru-RU" sz="3500" dirty="0" smtClean="0"/>
              <a:t>   а </a:t>
            </a:r>
            <a:r>
              <a:rPr lang="ru-RU" sz="3500" b="1" dirty="0" smtClean="0">
                <a:solidFill>
                  <a:srgbClr val="C00000"/>
                </a:solidFill>
              </a:rPr>
              <a:t>НЕ</a:t>
            </a:r>
            <a:r>
              <a:rPr lang="ru-RU" sz="3500" dirty="0" smtClean="0"/>
              <a:t> </a:t>
            </a:r>
            <a:r>
              <a:rPr lang="ru-RU" sz="3500" i="1" dirty="0" smtClean="0"/>
              <a:t>интеллектуальный процесс передачи и усвоения знаний и информации</a:t>
            </a:r>
            <a:r>
              <a:rPr lang="ru-RU" sz="3500" dirty="0" smtClean="0"/>
              <a:t>. </a:t>
            </a:r>
          </a:p>
          <a:p>
            <a:pPr algn="just">
              <a:buNone/>
            </a:pPr>
            <a:r>
              <a:rPr lang="ru-RU" sz="3500" dirty="0" smtClean="0"/>
              <a:t>    Принявшие Крещение в день Пятидесятницы христиане «</a:t>
            </a:r>
            <a:r>
              <a:rPr lang="ru-RU" sz="3500" i="1" dirty="0" smtClean="0"/>
              <a:t>постоянно пребывали в учении Апостолов, в общении и преломлении хлеба и в молитвах</a:t>
            </a:r>
            <a:r>
              <a:rPr lang="ru-RU" sz="3500" dirty="0" smtClean="0"/>
              <a:t>» (</a:t>
            </a:r>
            <a:r>
              <a:rPr lang="ru-RU" sz="3500" dirty="0" err="1" smtClean="0"/>
              <a:t>Деян</a:t>
            </a:r>
            <a:r>
              <a:rPr lang="ru-RU" sz="3500" dirty="0" smtClean="0"/>
              <a:t>. 2:42).  </a:t>
            </a:r>
            <a:endParaRPr lang="ru-RU" sz="35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49808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Катехизические беседы по изучению богослужения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75856" y="1412776"/>
            <a:ext cx="5868144" cy="50405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4000" b="1" dirty="0" smtClean="0"/>
              <a:t>Краткое </a:t>
            </a:r>
            <a:r>
              <a:rPr lang="ru-RU" sz="4000" b="1" dirty="0" err="1" smtClean="0"/>
              <a:t>тайноводство</a:t>
            </a:r>
            <a:r>
              <a:rPr lang="ru-RU" sz="4000" b="1" dirty="0" smtClean="0"/>
              <a:t> можно проводить в </a:t>
            </a:r>
          </a:p>
          <a:p>
            <a:pPr>
              <a:buNone/>
            </a:pPr>
            <a:r>
              <a:rPr lang="ru-RU" sz="4000" b="1" dirty="0" smtClean="0"/>
              <a:t>   два этапа: </a:t>
            </a:r>
          </a:p>
          <a:p>
            <a:r>
              <a:rPr lang="ru-RU" sz="4000" i="1" dirty="0" smtClean="0"/>
              <a:t>7 бесед о Литургии </a:t>
            </a:r>
          </a:p>
          <a:p>
            <a:r>
              <a:rPr lang="ru-RU" sz="4000" i="1" dirty="0" smtClean="0"/>
              <a:t>7 занятий о молитвенной подготовке ко Причащению</a:t>
            </a:r>
          </a:p>
          <a:p>
            <a:endParaRPr lang="ru-RU" dirty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240360" cy="463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2472" y="12576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ПЛАН-КОНСПЕКТ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БЕСЕД О ЛИТУРГИИ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1800" y="1447800"/>
            <a:ext cx="6372200" cy="54102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1. Знакомство. Значение Литургии. Основные термины</a:t>
            </a:r>
          </a:p>
          <a:p>
            <a:pPr>
              <a:buNone/>
            </a:pPr>
            <a:r>
              <a:rPr lang="ru-RU" dirty="0" smtClean="0"/>
              <a:t>2. </a:t>
            </a:r>
            <a:r>
              <a:rPr lang="ru-RU" dirty="0" err="1" smtClean="0"/>
              <a:t>Прообразовательные</a:t>
            </a:r>
            <a:r>
              <a:rPr lang="ru-RU" dirty="0" smtClean="0"/>
              <a:t> символы Литургии</a:t>
            </a:r>
          </a:p>
          <a:p>
            <a:pPr>
              <a:buNone/>
            </a:pPr>
            <a:r>
              <a:rPr lang="ru-RU" dirty="0" smtClean="0"/>
              <a:t>3. Объяснение структуры храма. </a:t>
            </a:r>
          </a:p>
          <a:p>
            <a:pPr>
              <a:buNone/>
            </a:pPr>
            <a:r>
              <a:rPr lang="ru-RU" dirty="0" smtClean="0"/>
              <a:t>Рассмотрение схемы чина Литургии: проскомидия, литургия слова (оглашенных) и литургия верных. </a:t>
            </a:r>
          </a:p>
          <a:p>
            <a:pPr>
              <a:buNone/>
            </a:pPr>
            <a:r>
              <a:rPr lang="ru-RU" dirty="0" smtClean="0"/>
              <a:t>Облачение священника. </a:t>
            </a:r>
          </a:p>
          <a:p>
            <a:pPr>
              <a:buNone/>
            </a:pPr>
            <a:r>
              <a:rPr lang="ru-RU" dirty="0" smtClean="0"/>
              <a:t>Знакомство с чином проскомидии. </a:t>
            </a:r>
          </a:p>
          <a:p>
            <a:pPr>
              <a:buNone/>
            </a:pPr>
            <a:r>
              <a:rPr lang="ru-RU" dirty="0" smtClean="0"/>
              <a:t>Значение вещества при совершении Таинства. Символизм просфоры.</a:t>
            </a:r>
            <a:endParaRPr lang="ru-RU" dirty="0"/>
          </a:p>
        </p:txBody>
      </p:sp>
      <p:pic>
        <p:nvPicPr>
          <p:cNvPr id="92162" name="Picture 2" descr="Друзья, мы живем в интереснейшее время. - d3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2401247" cy="3096344"/>
          </a:xfrm>
          <a:prstGeom prst="rect">
            <a:avLst/>
          </a:prstGeom>
          <a:noFill/>
        </p:spPr>
      </p:pic>
      <p:pic>
        <p:nvPicPr>
          <p:cNvPr id="92164" name="Picture 4" descr="Просфоры. Просфора крестовая, просфора богородичная. Артос малый, артос большой, хлеб литий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2448271" cy="2448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332656"/>
            <a:ext cx="5760640" cy="352839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4. Литургия слова</a:t>
            </a:r>
            <a:r>
              <a:rPr lang="ru-RU" dirty="0" smtClean="0"/>
              <a:t>. Антифоны, ектеньи, чтение апостола, Евангелия и проповедь. Молитвы священника.</a:t>
            </a:r>
          </a:p>
          <a:p>
            <a:pPr>
              <a:buNone/>
            </a:pPr>
            <a:r>
              <a:rPr lang="ru-RU" b="1" dirty="0" smtClean="0"/>
              <a:t>5. Начало Литургии верных. </a:t>
            </a:r>
            <a:r>
              <a:rPr lang="ru-RU" dirty="0" smtClean="0"/>
              <a:t>Херувимская песнь .Молитва приношения. Символ веры. 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314754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3622372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b="1" dirty="0" smtClean="0"/>
              <a:t>6. Евхаристический канон как кульминация Литургии</a:t>
            </a:r>
            <a:r>
              <a:rPr lang="ru-RU" sz="3200" dirty="0" smtClean="0"/>
              <a:t>. Непрерывность евхаристической молитвы, обращенной к Богу Отцу от лица всей общины</a:t>
            </a:r>
          </a:p>
          <a:p>
            <a:pPr>
              <a:buNone/>
            </a:pPr>
            <a:r>
              <a:rPr lang="ru-RU" sz="3200" b="1" dirty="0" smtClean="0"/>
              <a:t>7. Причащение</a:t>
            </a:r>
            <a:r>
              <a:rPr lang="ru-RU" sz="3200" dirty="0" smtClean="0"/>
              <a:t>. Окончание Литургии. Погружение частиц в Кровь Христову. </a:t>
            </a:r>
            <a:r>
              <a:rPr lang="ru-RU" sz="3200" dirty="0" err="1" smtClean="0"/>
              <a:t>Отпуст</a:t>
            </a:r>
            <a:endParaRPr lang="ru-RU" sz="3200" dirty="0" smtClean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План-конспект бесед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 молитвенной подготовке ко причащению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1724744"/>
            <a:ext cx="7386024" cy="480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1. Вводная беседа. </a:t>
            </a:r>
            <a:r>
              <a:rPr lang="ru-RU" dirty="0" smtClean="0"/>
              <a:t>Краткие пояснения о значении канона покаянного, канона </a:t>
            </a:r>
            <a:r>
              <a:rPr lang="ru-RU" dirty="0" err="1" smtClean="0"/>
              <a:t>молебного</a:t>
            </a:r>
            <a:r>
              <a:rPr lang="ru-RU" dirty="0" smtClean="0"/>
              <a:t> ко Пресвятой Богородице и канона Ангелу Хранителю</a:t>
            </a:r>
          </a:p>
          <a:p>
            <a:pPr>
              <a:buNone/>
            </a:pPr>
            <a:r>
              <a:rPr lang="ru-RU" b="1" dirty="0" smtClean="0"/>
              <a:t>2.</a:t>
            </a:r>
            <a:r>
              <a:rPr lang="ru-RU" dirty="0" smtClean="0"/>
              <a:t> </a:t>
            </a:r>
            <a:r>
              <a:rPr lang="ru-RU" b="1" dirty="0" smtClean="0"/>
              <a:t>Беседа о символике трех псалмов </a:t>
            </a:r>
          </a:p>
          <a:p>
            <a:pPr>
              <a:buNone/>
            </a:pPr>
            <a:r>
              <a:rPr lang="ru-RU" b="1" dirty="0" smtClean="0"/>
              <a:t>3.</a:t>
            </a:r>
            <a:r>
              <a:rPr lang="ru-RU" dirty="0" smtClean="0"/>
              <a:t> </a:t>
            </a:r>
            <a:r>
              <a:rPr lang="ru-RU" b="1" dirty="0" smtClean="0"/>
              <a:t>Канон ко Причащению</a:t>
            </a:r>
            <a:r>
              <a:rPr lang="ru-RU" dirty="0" smtClean="0"/>
              <a:t>. Понимание христианином своего </a:t>
            </a:r>
            <a:r>
              <a:rPr lang="ru-RU" dirty="0" err="1" smtClean="0"/>
              <a:t>недостоинства</a:t>
            </a:r>
            <a:r>
              <a:rPr lang="ru-RU" dirty="0" smtClean="0"/>
              <a:t> для участия в Таинстве, сопряженное с желанием причаститься Христу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512168" cy="255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02600" y="260648"/>
            <a:ext cx="6305904" cy="65973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/>
              <a:t>4. Канон ко Причащению. </a:t>
            </a:r>
          </a:p>
          <a:p>
            <a:pPr>
              <a:buNone/>
            </a:pPr>
            <a:r>
              <a:rPr lang="ru-RU" dirty="0" smtClean="0"/>
              <a:t>Значение покаяния и Исповеди, веры и благоговения при приготовлении ко Причащению</a:t>
            </a:r>
          </a:p>
          <a:p>
            <a:pPr>
              <a:buNone/>
            </a:pPr>
            <a:r>
              <a:rPr lang="ru-RU" b="1" dirty="0" smtClean="0"/>
              <a:t>5. Канон ко Причащению. </a:t>
            </a:r>
          </a:p>
          <a:p>
            <a:pPr>
              <a:buNone/>
            </a:pPr>
            <a:r>
              <a:rPr lang="ru-RU" dirty="0" smtClean="0"/>
              <a:t>Господь спасает христиан как членов Церкви, а не индивидуально. Обретение святости через причастность Духу Святому в Евхаристии</a:t>
            </a:r>
          </a:p>
          <a:p>
            <a:pPr>
              <a:buNone/>
            </a:pPr>
            <a:r>
              <a:rPr lang="ru-RU" b="1" dirty="0" smtClean="0"/>
              <a:t>6. Молитвы ко Причащению </a:t>
            </a:r>
            <a:r>
              <a:rPr lang="ru-RU" dirty="0" smtClean="0"/>
              <a:t>(1-5)</a:t>
            </a:r>
          </a:p>
          <a:p>
            <a:pPr>
              <a:buNone/>
            </a:pPr>
            <a:r>
              <a:rPr lang="ru-RU" b="1" dirty="0" smtClean="0"/>
              <a:t>7. Молитвы ко Причащению </a:t>
            </a:r>
            <a:r>
              <a:rPr lang="ru-RU" dirty="0" smtClean="0"/>
              <a:t>(5-10). Молитва «Верую, Господи, и исповедую…»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401" y="876275"/>
            <a:ext cx="2471391" cy="449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692696"/>
            <a:ext cx="7406640" cy="1472184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C00000"/>
                </a:solidFill>
              </a:rPr>
              <a:t>Предвенчальная катехизация</a:t>
            </a:r>
            <a:endParaRPr lang="ru-RU" sz="72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1192" y="2204864"/>
            <a:ext cx="7272808" cy="792088"/>
          </a:xfrm>
        </p:spPr>
        <p:txBody>
          <a:bodyPr>
            <a:noAutofit/>
          </a:bodyPr>
          <a:lstStyle/>
          <a:p>
            <a:r>
              <a:rPr lang="ru-RU" sz="5400" i="1" dirty="0" smtClean="0">
                <a:solidFill>
                  <a:srgbClr val="C00000"/>
                </a:solidFill>
              </a:rPr>
              <a:t>Богословский аспект</a:t>
            </a:r>
            <a:endParaRPr lang="ru-RU" sz="5400" i="1" dirty="0">
              <a:solidFill>
                <a:srgbClr val="C00000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140968"/>
            <a:ext cx="4464496" cy="335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88640"/>
            <a:ext cx="8064896" cy="648072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i="1" dirty="0" smtClean="0"/>
              <a:t>     </a:t>
            </a:r>
            <a:r>
              <a:rPr lang="ru-RU" sz="4100" i="1" dirty="0" smtClean="0"/>
              <a:t>«По причине невоцерковленности большинства вступающих в церковный брак представляется необходимым установить перед Таинством Брака </a:t>
            </a:r>
            <a:r>
              <a:rPr lang="ru-RU" sz="4100" b="1" i="1" dirty="0" smtClean="0"/>
              <a:t>обязательные</a:t>
            </a:r>
            <a:r>
              <a:rPr lang="ru-RU" sz="4100" i="1" dirty="0" smtClean="0"/>
              <a:t> подготовительные беседы, во время которых священнослужитель или катехизатор-мирянин должен </a:t>
            </a:r>
          </a:p>
          <a:p>
            <a:r>
              <a:rPr lang="ru-RU" sz="4100" b="1" i="1" dirty="0" smtClean="0"/>
              <a:t>разъяснить важность и ответственность предпринимаемого ими шага, </a:t>
            </a:r>
          </a:p>
          <a:p>
            <a:r>
              <a:rPr lang="ru-RU" sz="4100" b="1" i="1" dirty="0" smtClean="0"/>
              <a:t>раскрыть христианское понимание любви</a:t>
            </a:r>
          </a:p>
          <a:p>
            <a:r>
              <a:rPr lang="ru-RU" sz="4100" b="1" i="1" dirty="0" smtClean="0"/>
              <a:t>объяснить смысл и значение семейной жизни в свете Священного Писания и православного учения о спасении»</a:t>
            </a:r>
          </a:p>
          <a:p>
            <a:pPr algn="r">
              <a:buNone/>
            </a:pPr>
            <a:r>
              <a:rPr lang="ru-RU" sz="4100" i="1" dirty="0" smtClean="0">
                <a:solidFill>
                  <a:srgbClr val="C00000"/>
                </a:solidFill>
              </a:rPr>
              <a:t>(«О религиозно-образовательном и катехизическом служении в Русской Православной Церкви»)</a:t>
            </a:r>
            <a:endParaRPr lang="ru-RU" sz="41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871296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МЕТОДИКА ПРОВЕДЕНИЯ БЕСЕД </a:t>
            </a: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С ЖЕЛАЮЩИМИ ВСТУПИТЬ 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В ЦЕРКОВНЫЙ БРАК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916832"/>
            <a:ext cx="7786112" cy="46805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i="1" dirty="0" smtClean="0"/>
              <a:t>Основные темы для обсуждения:</a:t>
            </a:r>
            <a:endParaRPr lang="ru-RU" dirty="0" smtClean="0"/>
          </a:p>
          <a:p>
            <a:pPr>
              <a:buNone/>
            </a:pPr>
            <a:r>
              <a:rPr lang="ru-RU" sz="5100" b="1" dirty="0" smtClean="0">
                <a:solidFill>
                  <a:srgbClr val="C00000"/>
                </a:solidFill>
              </a:rPr>
              <a:t>1. Богословское значение семейной жизни в деле спасения </a:t>
            </a:r>
            <a:endParaRPr lang="ru-RU" sz="5100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ru-RU" dirty="0" smtClean="0"/>
              <a:t>«</a:t>
            </a:r>
            <a:r>
              <a:rPr lang="ru-RU" i="1" dirty="0" smtClean="0"/>
              <a:t>Семья как домашняя церковь есть единый организм, члены которого живут и строят свои отношения на основе закона любви. Именно в семье, как в школе благочестия, формируется и крепнет правильное отношение к ближним, а значит, и к своему народу, к обществу в целом</a:t>
            </a:r>
            <a:r>
              <a:rPr lang="ru-RU" dirty="0" smtClean="0"/>
              <a:t>» </a:t>
            </a:r>
          </a:p>
          <a:p>
            <a:pPr algn="r">
              <a:buNone/>
            </a:pPr>
            <a:r>
              <a:rPr lang="x-none" smtClean="0"/>
              <a:t>(Основы социальной концепции </a:t>
            </a:r>
            <a:endParaRPr lang="ru-RU" dirty="0" smtClean="0"/>
          </a:p>
          <a:p>
            <a:pPr algn="r">
              <a:buNone/>
            </a:pPr>
            <a:r>
              <a:rPr lang="x-none" smtClean="0"/>
              <a:t>Русской Православной Церкви)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Picture 2" descr="http://orgsvadba.com/wp-content/uploads/2012/02/venchalnye-kol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6288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20688"/>
            <a:ext cx="6264696" cy="23762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2. Церковный брак как Таинство единства мужа и жены по образу единства Христа и Церкви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068960"/>
            <a:ext cx="7858120" cy="350445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400" dirty="0" smtClean="0"/>
              <a:t>    Таинство Брака уподобляет супругов единству Лиц Святой Троицы, а также мистическому союзу Христа и Церкви</a:t>
            </a: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652" y="260648"/>
            <a:ext cx="2085100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3501008"/>
            <a:ext cx="7992888" cy="3168352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4000" dirty="0" smtClean="0"/>
              <a:t>    Муж является образом Христа, равно как и невеста – икона Церкви.  </a:t>
            </a:r>
          </a:p>
          <a:p>
            <a:pPr>
              <a:buNone/>
            </a:pPr>
            <a:r>
              <a:rPr lang="ru-RU" sz="4000" dirty="0" smtClean="0"/>
              <a:t>    У соединенной Таинством Брака жены может быть только один муж, а у мужа только одна жена.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7410" name="Picture 2" descr="http://cdn3.img22.ria.ru/images/22126/68/221266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4457700" cy="307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7498080" cy="4180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Задачи оглашения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92696"/>
            <a:ext cx="8100392" cy="6165304"/>
          </a:xfrm>
        </p:spPr>
        <p:txBody>
          <a:bodyPr>
            <a:normAutofit/>
          </a:bodyPr>
          <a:lstStyle/>
          <a:p>
            <a:r>
              <a:rPr lang="ru-RU" dirty="0" smtClean="0"/>
              <a:t>формирование первоначальных основ христианского мировоззрения</a:t>
            </a:r>
          </a:p>
          <a:p>
            <a:r>
              <a:rPr lang="ru-RU" dirty="0" smtClean="0"/>
              <a:t>отречение от</a:t>
            </a:r>
            <a:r>
              <a:rPr lang="ru-RU" i="1" dirty="0" smtClean="0"/>
              <a:t> </a:t>
            </a:r>
            <a:r>
              <a:rPr lang="ru-RU" dirty="0" smtClean="0"/>
              <a:t>суеверных, оккультных и иных учений, а также магических практик</a:t>
            </a:r>
          </a:p>
          <a:p>
            <a:r>
              <a:rPr lang="ru-RU" dirty="0" smtClean="0"/>
              <a:t>исповедание православной веры</a:t>
            </a:r>
          </a:p>
          <a:p>
            <a:r>
              <a:rPr lang="ru-RU" dirty="0" smtClean="0"/>
              <a:t>стремление к духовному просвещению при соучастии своего восприемника</a:t>
            </a:r>
          </a:p>
          <a:p>
            <a:r>
              <a:rPr lang="ru-RU" dirty="0" smtClean="0"/>
              <a:t>приобщение к евхаристической жизни общины и сохранение связи с приходом</a:t>
            </a:r>
          </a:p>
          <a:p>
            <a:r>
              <a:rPr lang="ru-RU" dirty="0" smtClean="0"/>
              <a:t>принятие христианской  нравственности</a:t>
            </a:r>
          </a:p>
          <a:p>
            <a:r>
              <a:rPr lang="ru-RU" dirty="0" smtClean="0"/>
              <a:t>совершение дел веры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562670"/>
            <a:ext cx="749808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3. Об обязанностях и призвании мужа и жены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None/>
            </a:pPr>
            <a:r>
              <a:rPr lang="ru-RU" sz="4000" dirty="0" smtClean="0"/>
              <a:t>Хранение супружеской верности составляет непременный долг и мужа, и жены. «</a:t>
            </a:r>
            <a:r>
              <a:rPr lang="ru-RU" sz="4000" i="1" dirty="0" smtClean="0"/>
              <a:t>Не прелюбодействуй</a:t>
            </a:r>
            <a:r>
              <a:rPr lang="ru-RU" sz="4000" dirty="0" smtClean="0"/>
              <a:t>» (Исх. 20:14), – сказано еще в Законе Моисея, а Христос уже само пожелание чужой жены осуждает как греховное.</a:t>
            </a:r>
            <a:endParaRPr lang="ru-RU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152571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16632"/>
            <a:ext cx="8034096" cy="626469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4000" dirty="0" smtClean="0"/>
              <a:t>Обязанности супругов взаимны, но взаимность эта неодинакова. </a:t>
            </a:r>
          </a:p>
          <a:p>
            <a:pPr algn="just">
              <a:buNone/>
            </a:pPr>
            <a:r>
              <a:rPr lang="ru-RU" sz="4000" b="1" dirty="0" smtClean="0"/>
              <a:t>Мужу принадлежит право управлять семьей</a:t>
            </a:r>
            <a:r>
              <a:rPr lang="ru-RU" sz="4000" dirty="0" smtClean="0"/>
              <a:t>, но действовать при этом не с помощью жестоких мер, а посредством доброго совета и примера. </a:t>
            </a:r>
          </a:p>
          <a:p>
            <a:pPr algn="just">
              <a:buNone/>
            </a:pPr>
            <a:r>
              <a:rPr lang="ru-RU" sz="4000" b="1" dirty="0" smtClean="0"/>
              <a:t>Жена обязана повиноваться мужу во всем, кроме греха</a:t>
            </a:r>
            <a:r>
              <a:rPr lang="ru-RU" sz="4000" dirty="0" smtClean="0"/>
              <a:t>.</a:t>
            </a:r>
            <a:endParaRPr lang="ru-RU" sz="40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564904"/>
            <a:ext cx="7704856" cy="38610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000" dirty="0" smtClean="0"/>
              <a:t>   Семейная любовь исключает совершение </a:t>
            </a:r>
            <a:r>
              <a:rPr lang="ru-RU" sz="4000" b="1" dirty="0" smtClean="0"/>
              <a:t>детоубийства (абортов)</a:t>
            </a:r>
            <a:r>
              <a:rPr lang="ru-RU" sz="4000" dirty="0" smtClean="0"/>
              <a:t> и использование </a:t>
            </a:r>
            <a:r>
              <a:rPr lang="ru-RU" sz="4000" b="1" dirty="0" smtClean="0"/>
              <a:t>абортивных средств контрацепции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20482" name="Picture 2" descr="http://www.pravoslavie.ru/sas/image/101299/129934.p.jpg?0.69963501673191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7656" y="4576052"/>
            <a:ext cx="3096344" cy="22819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0"/>
            <a:ext cx="63367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4000" dirty="0" smtClean="0"/>
              <a:t> Нерадение о воспитании </a:t>
            </a:r>
            <a:r>
              <a:rPr lang="ru-RU" sz="4000" i="1" dirty="0" smtClean="0"/>
              <a:t>«больший из грехов», </a:t>
            </a:r>
            <a:r>
              <a:rPr lang="ru-RU" sz="4000" dirty="0" smtClean="0"/>
              <a:t>таких родителей Иоанн Златоуст называл</a:t>
            </a:r>
            <a:r>
              <a:rPr lang="ru-RU" sz="4000" i="1" dirty="0" smtClean="0"/>
              <a:t> «детоубийцами» </a:t>
            </a:r>
            <a:r>
              <a:rPr lang="ru-RU" sz="4000" dirty="0" smtClean="0"/>
              <a:t>.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4. О необходимости регистрации брака в </a:t>
            </a:r>
            <a:r>
              <a:rPr lang="ru-RU" b="1" dirty="0" err="1" smtClean="0">
                <a:solidFill>
                  <a:srgbClr val="C00000"/>
                </a:solidFill>
              </a:rPr>
              <a:t>ЗАГСе</a:t>
            </a:r>
            <a:r>
              <a:rPr lang="ru-RU" b="1" dirty="0" smtClean="0">
                <a:solidFill>
                  <a:srgbClr val="C00000"/>
                </a:solidFill>
              </a:rPr>
              <a:t> перед вступлением в церковный брак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844824"/>
            <a:ext cx="7818072" cy="4824536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Церковный брак не имеет гражданской юридической силы.</a:t>
            </a:r>
          </a:p>
          <a:p>
            <a:pPr algn="just">
              <a:buNone/>
            </a:pPr>
            <a:r>
              <a:rPr lang="ru-RU" dirty="0" smtClean="0"/>
              <a:t>Церковь не имеет возможности проверить, является ли заключаемый брак единственным.</a:t>
            </a:r>
          </a:p>
          <a:p>
            <a:pPr algn="just">
              <a:buNone/>
            </a:pPr>
            <a:r>
              <a:rPr lang="ru-RU" dirty="0" smtClean="0"/>
              <a:t>Регистрация дает возможность осуществлять права и требовать исполнения обязанностей, а также охранять личные и имущественные права и интересы супругов. </a:t>
            </a:r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2852936"/>
            <a:ext cx="7776864" cy="3683496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3500" dirty="0" smtClean="0"/>
              <a:t>Регистрация брака в </a:t>
            </a:r>
            <a:r>
              <a:rPr lang="ru-RU" sz="3500" dirty="0" err="1" smtClean="0"/>
              <a:t>ЗАГСе</a:t>
            </a:r>
            <a:r>
              <a:rPr lang="ru-RU" sz="3500" dirty="0" smtClean="0"/>
              <a:t> –свидетельство </a:t>
            </a:r>
            <a:r>
              <a:rPr lang="ru-RU" sz="3500" b="1" dirty="0" smtClean="0"/>
              <a:t>перед законом </a:t>
            </a:r>
            <a:r>
              <a:rPr lang="ru-RU" sz="3500" dirty="0" smtClean="0"/>
              <a:t>и </a:t>
            </a:r>
            <a:r>
              <a:rPr lang="ru-RU" sz="3500" b="1" dirty="0" smtClean="0"/>
              <a:t>перед окружающими людьми</a:t>
            </a:r>
            <a:r>
              <a:rPr lang="ru-RU" sz="3500" dirty="0" smtClean="0"/>
              <a:t> о глубине чувств и серьезности отношений мужчины и женщины. </a:t>
            </a:r>
          </a:p>
          <a:p>
            <a:pPr algn="just">
              <a:buNone/>
            </a:pPr>
            <a:r>
              <a:rPr lang="ru-RU" sz="3500" dirty="0" smtClean="0"/>
              <a:t>Греховные, то есть несерьезные и неглубокие отношения (сожительство), Церковь благословить не может.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37448"/>
            <a:ext cx="4885159" cy="27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33265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5. Значение благословения родителей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на брак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3356992"/>
            <a:ext cx="7746064" cy="30963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Тем самым предусматривается серьезное и рассудительное отношение к браку, ибо родители, имея большой жизненный опыт и полученный от Бога дар ответственности за детей, стоят на страже их благополучия.</a:t>
            </a:r>
            <a:endParaRPr lang="ru-RU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339752" cy="283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15816" y="1340768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3200" dirty="0" smtClean="0"/>
              <a:t>Дети православных родителей призваны вступать в церковный брак, получив их согласие и благословение. 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4624"/>
            <a:ext cx="832212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6. Препятствия к заключению брака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681608"/>
            <a:ext cx="8106104" cy="526767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dirty="0" smtClean="0"/>
              <a:t>- более </a:t>
            </a:r>
            <a:r>
              <a:rPr lang="ru-RU" b="1" dirty="0" smtClean="0"/>
              <a:t>трех раз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- лицам, находящимся в </a:t>
            </a:r>
            <a:r>
              <a:rPr lang="ru-RU" b="1" dirty="0" smtClean="0"/>
              <a:t>близких степенях родства</a:t>
            </a:r>
            <a:r>
              <a:rPr lang="ru-RU" dirty="0" smtClean="0"/>
              <a:t>, вплоть до 4 степени прямого и бокового кровного родства; </a:t>
            </a:r>
          </a:p>
          <a:p>
            <a:pPr algn="just">
              <a:buNone/>
            </a:pPr>
            <a:r>
              <a:rPr lang="ru-RU" dirty="0" smtClean="0"/>
              <a:t>- если один из брачующихся (или оба) </a:t>
            </a:r>
            <a:r>
              <a:rPr lang="ru-RU" b="1" dirty="0" smtClean="0"/>
              <a:t>неверующий</a:t>
            </a:r>
            <a:r>
              <a:rPr lang="ru-RU" dirty="0" smtClean="0"/>
              <a:t> и желает венчаться, руководствуясь </a:t>
            </a:r>
            <a:r>
              <a:rPr lang="ru-RU" b="1" dirty="0" smtClean="0"/>
              <a:t>посторонними мотивами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- если один из будущих супругов </a:t>
            </a:r>
            <a:r>
              <a:rPr lang="ru-RU" b="1" dirty="0" smtClean="0"/>
              <a:t>не крещен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- если </a:t>
            </a:r>
            <a:r>
              <a:rPr lang="ru-RU" b="1" dirty="0" smtClean="0"/>
              <a:t>состоит в браке с другим лицом</a:t>
            </a:r>
            <a:r>
              <a:rPr lang="ru-RU" dirty="0" smtClean="0"/>
              <a:t>;</a:t>
            </a:r>
          </a:p>
          <a:p>
            <a:pPr algn="just">
              <a:buNone/>
            </a:pPr>
            <a:r>
              <a:rPr lang="ru-RU" dirty="0" smtClean="0"/>
              <a:t>- </a:t>
            </a:r>
            <a:r>
              <a:rPr lang="ru-RU" b="1" dirty="0" smtClean="0"/>
              <a:t>духовное родство </a:t>
            </a:r>
            <a:r>
              <a:rPr lang="ru-RU" dirty="0" smtClean="0"/>
              <a:t>между восприемниками и крестниками. </a:t>
            </a:r>
            <a:endParaRPr lang="ru-RU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260648"/>
            <a:ext cx="7818072" cy="659735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- </a:t>
            </a:r>
            <a:r>
              <a:rPr lang="ru-RU" sz="3400" dirty="0" smtClean="0"/>
              <a:t>совершеннолетие, психическое и физическое здоровье жениха и невесты, добровольность их вступления в брак выявляются с помощью </a:t>
            </a:r>
            <a:r>
              <a:rPr lang="ru-RU" sz="3400" b="1" dirty="0" smtClean="0"/>
              <a:t>свидетельства о государственной регистрации брака</a:t>
            </a:r>
            <a:r>
              <a:rPr lang="ru-RU" sz="3400" dirty="0" smtClean="0"/>
              <a:t>;</a:t>
            </a:r>
          </a:p>
          <a:p>
            <a:pPr>
              <a:buNone/>
            </a:pPr>
            <a:r>
              <a:rPr lang="ru-RU" sz="3400" dirty="0" smtClean="0"/>
              <a:t>- не венчается Брак, если хотя бы один из брачующихся </a:t>
            </a:r>
            <a:r>
              <a:rPr lang="ru-RU" sz="3400" b="1" dirty="0" smtClean="0"/>
              <a:t>исповедует иную религию</a:t>
            </a:r>
            <a:r>
              <a:rPr lang="ru-RU" sz="3400" dirty="0" smtClean="0"/>
              <a:t>, но одновременно такой брак признается в качестве законного;</a:t>
            </a:r>
          </a:p>
          <a:p>
            <a:pPr algn="just">
              <a:buNone/>
            </a:pPr>
            <a:r>
              <a:rPr lang="ru-RU" sz="3400" dirty="0" smtClean="0"/>
              <a:t>- нельзя венчать принявших </a:t>
            </a:r>
            <a:r>
              <a:rPr lang="ru-RU" sz="3400" b="1" dirty="0" smtClean="0"/>
              <a:t>монашеские обеты</a:t>
            </a:r>
            <a:r>
              <a:rPr lang="ru-RU" sz="3400" dirty="0" smtClean="0"/>
              <a:t>, а также священников, диаконов </a:t>
            </a:r>
            <a:r>
              <a:rPr lang="ru-RU" sz="3400" b="1" dirty="0" smtClean="0"/>
              <a:t>после их рукоположения </a:t>
            </a:r>
            <a:r>
              <a:rPr lang="ru-RU" sz="3400" dirty="0" smtClean="0"/>
              <a:t>и иподиаконов </a:t>
            </a:r>
            <a:r>
              <a:rPr lang="ru-RU" sz="3400" b="1" dirty="0" smtClean="0"/>
              <a:t>после </a:t>
            </a:r>
            <a:r>
              <a:rPr lang="ru-RU" sz="3400" b="1" dirty="0" err="1" smtClean="0"/>
              <a:t>хиротесии</a:t>
            </a:r>
            <a:r>
              <a:rPr lang="ru-RU" sz="3400" dirty="0" smtClean="0"/>
              <a:t>.</a:t>
            </a:r>
            <a:endParaRPr lang="ru-RU" sz="34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424" y="116632"/>
            <a:ext cx="749808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7. О браке с </a:t>
            </a:r>
            <a:r>
              <a:rPr lang="ru-RU" b="1" dirty="0" err="1" smtClean="0">
                <a:solidFill>
                  <a:srgbClr val="C00000"/>
                </a:solidFill>
              </a:rPr>
              <a:t>инославными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340768"/>
            <a:ext cx="8106104" cy="525658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sz="3600" dirty="0" smtClean="0"/>
              <a:t>Возможно совершение браков православных христиан с католиками, членами Древних Восточных Церквей и протестантами, исповедующими веру в Триединого Бога, при условии благословения брака в Православной Церкви и воспитания детей в православной вере</a:t>
            </a:r>
            <a:endParaRPr lang="ru-RU" sz="36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8. О подготовке к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участию в Таинстве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47800"/>
            <a:ext cx="7818072" cy="514955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600" b="1" dirty="0" smtClean="0"/>
              <a:t>Готовящиеся к вступлению в церковный брак призваны: </a:t>
            </a:r>
          </a:p>
          <a:p>
            <a:pPr algn="just"/>
            <a:r>
              <a:rPr lang="ru-RU" sz="3600" dirty="0" smtClean="0"/>
              <a:t>примириться с ближними, </a:t>
            </a:r>
          </a:p>
          <a:p>
            <a:pPr algn="just"/>
            <a:r>
              <a:rPr lang="ru-RU" sz="3600" dirty="0" smtClean="0"/>
              <a:t>принести покаяние Богу на Исповеди и воссоединиться с Богом в Таинстве Святого Причащения, соблюдая перед этим посильный пост.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Методика проведения оглашения в соответствии с минимальными требованиями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1844824"/>
            <a:ext cx="7498080" cy="48006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провести не менее </a:t>
            </a:r>
            <a:r>
              <a:rPr lang="ru-RU" b="1" i="1" dirty="0" smtClean="0"/>
              <a:t>двух огласительных бесед</a:t>
            </a:r>
            <a:r>
              <a:rPr lang="ru-RU" b="1" dirty="0" smtClean="0"/>
              <a:t> </a:t>
            </a:r>
            <a:r>
              <a:rPr lang="ru-RU" dirty="0" smtClean="0"/>
              <a:t>об основных понятиях 	</a:t>
            </a:r>
          </a:p>
          <a:p>
            <a:pPr>
              <a:buNone/>
            </a:pPr>
            <a:r>
              <a:rPr lang="ru-RU" dirty="0" smtClean="0"/>
              <a:t>		</a:t>
            </a:r>
            <a:r>
              <a:rPr lang="ru-RU" i="1" dirty="0" smtClean="0"/>
              <a:t>- христианской нравственности, </a:t>
            </a:r>
          </a:p>
          <a:p>
            <a:pPr>
              <a:buNone/>
            </a:pPr>
            <a:r>
              <a:rPr lang="ru-RU" i="1" dirty="0" smtClean="0"/>
              <a:t>		 - православного вероучения, 	 	- церковной жизни</a:t>
            </a:r>
            <a:r>
              <a:rPr lang="ru-RU" dirty="0" smtClean="0"/>
              <a:t>. </a:t>
            </a:r>
          </a:p>
          <a:p>
            <a:pPr algn="just"/>
            <a:r>
              <a:rPr lang="ru-RU" dirty="0" smtClean="0"/>
              <a:t>перед совершением Таинства Крещения священник должен провести </a:t>
            </a:r>
            <a:r>
              <a:rPr lang="ru-RU" b="1" i="1" dirty="0" smtClean="0"/>
              <a:t>покаянно-исповедальную беседу</a:t>
            </a:r>
            <a:endParaRPr lang="ru-RU" b="1" i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538152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9. Пояснения к чину Таинства Брака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92696"/>
            <a:ext cx="7714104" cy="480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/>
              <a:t>ОБРУЧЕНИЕ 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- Зажженные свечи  </a:t>
            </a:r>
          </a:p>
          <a:p>
            <a:pPr>
              <a:buNone/>
            </a:pPr>
            <a:r>
              <a:rPr lang="ru-RU" sz="2400" dirty="0" smtClean="0"/>
              <a:t>- Каждение новобрачных</a:t>
            </a:r>
          </a:p>
          <a:p>
            <a:pPr>
              <a:buNone/>
            </a:pPr>
            <a:r>
              <a:rPr lang="ru-RU" sz="2400" dirty="0" smtClean="0"/>
              <a:t> - Обручальные кольца</a:t>
            </a:r>
          </a:p>
          <a:p>
            <a:pPr>
              <a:buNone/>
            </a:pPr>
            <a:r>
              <a:rPr lang="ru-RU" sz="2400" dirty="0" smtClean="0"/>
              <a:t> </a:t>
            </a:r>
            <a:r>
              <a:rPr lang="ru-RU" sz="2400" b="1" dirty="0" smtClean="0"/>
              <a:t>ВЕНЧАНИЕ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- Белая одежда невесты  </a:t>
            </a:r>
          </a:p>
          <a:p>
            <a:pPr>
              <a:buNone/>
            </a:pPr>
            <a:r>
              <a:rPr lang="ru-RU" sz="2400" dirty="0" smtClean="0"/>
              <a:t>- Разостланное на полу полотенце из белой материи  </a:t>
            </a:r>
          </a:p>
          <a:p>
            <a:pPr>
              <a:buNone/>
            </a:pPr>
            <a:r>
              <a:rPr lang="ru-RU" sz="2400" dirty="0" smtClean="0"/>
              <a:t>- Украшение жениха и невесты венцами</a:t>
            </a:r>
          </a:p>
          <a:p>
            <a:pPr>
              <a:buNone/>
            </a:pPr>
            <a:r>
              <a:rPr lang="ru-RU" sz="2400" dirty="0" smtClean="0"/>
              <a:t> - Обхождение новобрачными аналоя с Евангелием</a:t>
            </a:r>
          </a:p>
          <a:p>
            <a:pPr>
              <a:buNone/>
            </a:pPr>
            <a:r>
              <a:rPr lang="ru-RU" sz="2400" dirty="0" smtClean="0"/>
              <a:t>- Пение гимна мученикам: «</a:t>
            </a:r>
            <a:r>
              <a:rPr lang="ru-RU" sz="2400" dirty="0" err="1" smtClean="0"/>
              <a:t>Святии</a:t>
            </a:r>
            <a:r>
              <a:rPr lang="ru-RU" sz="2400" dirty="0" smtClean="0"/>
              <a:t> мученицы…»</a:t>
            </a:r>
          </a:p>
          <a:p>
            <a:pPr>
              <a:buNone/>
            </a:pPr>
            <a:r>
              <a:rPr lang="ru-RU" sz="2400" dirty="0" smtClean="0"/>
              <a:t> - Чтение послания </a:t>
            </a:r>
            <a:r>
              <a:rPr lang="ru-RU" sz="2400" dirty="0" err="1" smtClean="0"/>
              <a:t>ап</a:t>
            </a:r>
            <a:r>
              <a:rPr lang="ru-RU" sz="2400" dirty="0" smtClean="0"/>
              <a:t>. Павла к </a:t>
            </a:r>
            <a:r>
              <a:rPr lang="ru-RU" sz="2400" dirty="0" err="1" smtClean="0"/>
              <a:t>Ефесянам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- Евангельское чтение о чуде претворения воды в вино   </a:t>
            </a:r>
          </a:p>
          <a:p>
            <a:pPr>
              <a:buNone/>
            </a:pPr>
            <a:r>
              <a:rPr lang="ru-RU" sz="2400" dirty="0" smtClean="0"/>
              <a:t>- Общая чаша вина  </a:t>
            </a:r>
          </a:p>
        </p:txBody>
      </p:sp>
      <p:pic>
        <p:nvPicPr>
          <p:cNvPr id="4" name="Picture 2" descr="http://www.fotoview.ru/photos/gallery/3/1/pre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836712"/>
            <a:ext cx="3278138" cy="2185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10. Преодоление возможных суеверий, магического восприятия и профанации Таинства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868760"/>
            <a:ext cx="7930128" cy="480060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Пример: когда люди желают повенчаться, «чтобы муж не изменял», «чтобы дети не болели» и т.д.</a:t>
            </a:r>
            <a:r>
              <a:rPr lang="ru-RU" b="1" dirty="0" smtClean="0"/>
              <a:t> </a:t>
            </a:r>
            <a:endParaRPr lang="ru-RU" dirty="0" smtClean="0"/>
          </a:p>
          <a:p>
            <a:pPr algn="just">
              <a:buNone/>
            </a:pPr>
            <a:r>
              <a:rPr lang="ru-RU" dirty="0" smtClean="0"/>
              <a:t>В беседе следует раскрыть понимание христианской иерархии ценностей, в которой житейские потребности (</a:t>
            </a:r>
            <a:r>
              <a:rPr lang="ru-RU" i="1" dirty="0" smtClean="0"/>
              <a:t>например, здоровье домочадцев и достаток в семье</a:t>
            </a:r>
            <a:r>
              <a:rPr lang="ru-RU" dirty="0" smtClean="0"/>
              <a:t>) не отрицаются, но являются второстепенными по отношению к более высоким уровням (</a:t>
            </a:r>
            <a:r>
              <a:rPr lang="ru-RU" i="1" dirty="0" smtClean="0"/>
              <a:t>например, совместное служение Богу супругов и их детей</a:t>
            </a:r>
            <a:r>
              <a:rPr lang="ru-RU" dirty="0" smtClean="0"/>
              <a:t>). 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3818"/>
            <a:ext cx="8928992" cy="5809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Общие принципы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проведения беседы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995678"/>
            <a:ext cx="7992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dirty="0" smtClean="0"/>
              <a:t>Во время беседы необходимо вручать пришедшим памятки о подготовке к участию в Таинствах Исповеди, Причащения и Венчания, а также рекомендовать книги о значении церковного брака и святости семейной жизни. </a:t>
            </a:r>
          </a:p>
          <a:p>
            <a:endParaRPr lang="ru-RU" sz="3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28392" y="1196752"/>
            <a:ext cx="50760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Подготовительную беседу необходимо проводить диалогично, выясняя степень </a:t>
            </a:r>
            <a:r>
              <a:rPr lang="ru-RU" sz="2800" dirty="0" err="1" smtClean="0"/>
              <a:t>воцерковленности</a:t>
            </a:r>
            <a:r>
              <a:rPr lang="ru-RU" sz="2800" dirty="0" smtClean="0"/>
              <a:t> пришедших и стимулируя их обращение с вопросами.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93" y="1340768"/>
            <a:ext cx="331118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980728"/>
            <a:ext cx="554461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11. О нерасторжимости церковного брака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65888" y="2564904"/>
            <a:ext cx="7998600" cy="396044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600" dirty="0" smtClean="0"/>
              <a:t>Церковь призывает супругов к пожизненной верности и сохранению брака. </a:t>
            </a:r>
          </a:p>
          <a:p>
            <a:pPr algn="just">
              <a:buNone/>
            </a:pPr>
            <a:r>
              <a:rPr lang="ru-RU" sz="3600" dirty="0" smtClean="0"/>
              <a:t>Развод порицается Церковью, ибо он несет с собою душевные страдания супругам (по меньшей мере, одному из них), и особенно детям. 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25041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9776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Организация службы приходского консультирования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447800"/>
            <a:ext cx="8028384" cy="52215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Основные задачи дежурных службы приходского консультирования</a:t>
            </a:r>
            <a:r>
              <a:rPr lang="ru-RU" dirty="0" smtClean="0"/>
              <a:t>:</a:t>
            </a:r>
          </a:p>
          <a:p>
            <a:pPr>
              <a:buNone/>
            </a:pPr>
            <a:r>
              <a:rPr lang="ru-RU" i="1" dirty="0" smtClean="0"/>
              <a:t>– встретить и выслушать человека, делающего первые шаги в вере;</a:t>
            </a:r>
          </a:p>
          <a:p>
            <a:pPr>
              <a:buNone/>
            </a:pPr>
            <a:r>
              <a:rPr lang="ru-RU" i="1" dirty="0" smtClean="0"/>
              <a:t>– помочь сориентироваться в храме;</a:t>
            </a:r>
          </a:p>
          <a:p>
            <a:pPr>
              <a:buNone/>
            </a:pPr>
            <a:r>
              <a:rPr lang="ru-RU" i="1" dirty="0" smtClean="0"/>
              <a:t>– предоставить необходимую справочную информацию;</a:t>
            </a:r>
          </a:p>
          <a:p>
            <a:pPr>
              <a:buNone/>
            </a:pPr>
            <a:r>
              <a:rPr lang="ru-RU" i="1" dirty="0" smtClean="0"/>
              <a:t>– ответить на вопросы, касающиеся правил поведения в храме, православной этики, церковной жизни </a:t>
            </a:r>
            <a:endParaRPr lang="ru-RU" i="1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375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Основные дни работы консультативной службы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268760"/>
            <a:ext cx="7632848" cy="5328592"/>
          </a:xfrm>
        </p:spPr>
        <p:txBody>
          <a:bodyPr>
            <a:normAutofit/>
          </a:bodyPr>
          <a:lstStyle/>
          <a:p>
            <a:r>
              <a:rPr lang="ru-RU" dirty="0" smtClean="0"/>
              <a:t>двунадесятые, великие, престольные праздники; </a:t>
            </a:r>
          </a:p>
          <a:p>
            <a:r>
              <a:rPr lang="ru-RU" dirty="0" smtClean="0"/>
              <a:t>субботние, воскресные дни</a:t>
            </a:r>
          </a:p>
          <a:p>
            <a:r>
              <a:rPr lang="ru-RU" dirty="0" smtClean="0"/>
              <a:t>поминальные родительские субботы</a:t>
            </a:r>
          </a:p>
          <a:p>
            <a:r>
              <a:rPr lang="ru-RU" dirty="0" smtClean="0"/>
              <a:t>нерабочие дни гражданских праздников</a:t>
            </a:r>
          </a:p>
        </p:txBody>
      </p:sp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221088"/>
            <a:ext cx="3600400" cy="235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1770"/>
            <a:ext cx="7498080" cy="11569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Информационный стенд и катехизические материалы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1447800"/>
            <a:ext cx="7092280" cy="52215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Информационно-просветительский стенд может включать различные рубрики:</a:t>
            </a:r>
            <a:r>
              <a:rPr lang="ru-RU" b="1" i="1" dirty="0" smtClean="0"/>
              <a:t> </a:t>
            </a:r>
          </a:p>
          <a:p>
            <a:r>
              <a:rPr lang="ru-RU" i="1" dirty="0" smtClean="0"/>
              <a:t>Общая информация о храме</a:t>
            </a:r>
          </a:p>
          <a:p>
            <a:r>
              <a:rPr lang="ru-RU" i="1" dirty="0" smtClean="0"/>
              <a:t>Расписание богослужений храма</a:t>
            </a:r>
          </a:p>
          <a:p>
            <a:r>
              <a:rPr lang="ru-RU" i="1" dirty="0" smtClean="0"/>
              <a:t>Информация о </a:t>
            </a:r>
            <a:r>
              <a:rPr lang="ru-RU" i="1" dirty="0" err="1" smtClean="0"/>
              <a:t>внебогослужебной</a:t>
            </a:r>
            <a:r>
              <a:rPr lang="ru-RU" i="1" dirty="0" smtClean="0"/>
              <a:t> деятельности прихода</a:t>
            </a:r>
            <a:r>
              <a:rPr lang="ru-RU" dirty="0" smtClean="0"/>
              <a:t> (о воскресной школе, развивающих занятиях и кружках для детей, о катехизических беседах)</a:t>
            </a:r>
            <a:endParaRPr lang="ru-RU" dirty="0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1800200" cy="317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1781944" cy="296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2825552"/>
            <a:ext cx="8172400" cy="4032448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smtClean="0"/>
              <a:t>Листок о значении предстоящего церковного праздника (проповедь)</a:t>
            </a:r>
          </a:p>
          <a:p>
            <a:pPr>
              <a:buNone/>
            </a:pPr>
            <a:r>
              <a:rPr lang="ru-RU" dirty="0" smtClean="0"/>
              <a:t>(«Еженедельная газета для православных приходов» </a:t>
            </a:r>
            <a:r>
              <a:rPr lang="ru-RU" u="sng" dirty="0" smtClean="0">
                <a:solidFill>
                  <a:srgbClr val="0070C0"/>
                </a:solidFill>
              </a:rPr>
              <a:t>www.pravmir.ru/</a:t>
            </a:r>
            <a:r>
              <a:rPr lang="ru-RU" u="sng" dirty="0" err="1" smtClean="0">
                <a:solidFill>
                  <a:srgbClr val="0070C0"/>
                </a:solidFill>
              </a:rPr>
              <a:t>gazeta</a:t>
            </a:r>
            <a:r>
              <a:rPr lang="ru-RU" dirty="0" smtClean="0"/>
              <a:t> выходит каждую пятницу)</a:t>
            </a:r>
          </a:p>
          <a:p>
            <a:r>
              <a:rPr lang="ru-RU" i="1" dirty="0" smtClean="0"/>
              <a:t>Миссионерские и катехизические материалы</a:t>
            </a:r>
          </a:p>
          <a:p>
            <a:r>
              <a:rPr lang="ru-RU" i="1" dirty="0" smtClean="0"/>
              <a:t>Новости прихода</a:t>
            </a:r>
          </a:p>
          <a:p>
            <a:r>
              <a:rPr lang="ru-RU" i="1" dirty="0" smtClean="0"/>
              <a:t>Контактные данные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707904" cy="264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749808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Катехизические буклеты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Синодального </a:t>
            </a:r>
            <a:r>
              <a:rPr lang="ru-RU" b="1" dirty="0" err="1" smtClean="0">
                <a:solidFill>
                  <a:srgbClr val="C00000"/>
                </a:solidFill>
              </a:rPr>
              <a:t>ОРОиК</a:t>
            </a:r>
            <a:r>
              <a:rPr lang="ru-RU" b="1" dirty="0" smtClean="0">
                <a:solidFill>
                  <a:srgbClr val="C00000"/>
                </a:solidFill>
              </a:rPr>
              <a:t> РПЦ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22680" y="1196752"/>
            <a:ext cx="5369800" cy="568863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 Символе веры</a:t>
            </a:r>
          </a:p>
          <a:p>
            <a:r>
              <a:rPr lang="ru-RU" dirty="0" smtClean="0"/>
              <a:t>О молитве «Отче наш»</a:t>
            </a:r>
          </a:p>
          <a:p>
            <a:r>
              <a:rPr lang="ru-RU" dirty="0" smtClean="0"/>
              <a:t>О Пасхе</a:t>
            </a:r>
          </a:p>
          <a:p>
            <a:r>
              <a:rPr lang="ru-RU" dirty="0" smtClean="0"/>
              <a:t>О Рождестве Христовом</a:t>
            </a:r>
          </a:p>
          <a:p>
            <a:r>
              <a:rPr lang="ru-RU" dirty="0" smtClean="0"/>
              <a:t>О Воздвижении Креста Господня</a:t>
            </a:r>
          </a:p>
          <a:p>
            <a:r>
              <a:rPr lang="ru-RU" dirty="0" smtClean="0"/>
              <a:t>О Богоявлении (Крещении Господнем)</a:t>
            </a:r>
          </a:p>
          <a:p>
            <a:r>
              <a:rPr lang="ru-RU" dirty="0" smtClean="0"/>
              <a:t>О Сретении</a:t>
            </a:r>
          </a:p>
          <a:p>
            <a:r>
              <a:rPr lang="ru-RU" dirty="0" smtClean="0"/>
              <a:t>О Входе Господнем в Иерусалим (Вербном Воскресении)</a:t>
            </a:r>
          </a:p>
          <a:p>
            <a:r>
              <a:rPr lang="ru-RU" dirty="0" smtClean="0"/>
              <a:t>О Преображении Господнем</a:t>
            </a:r>
          </a:p>
          <a:p>
            <a:r>
              <a:rPr lang="ru-RU" dirty="0" smtClean="0"/>
              <a:t>О Вознесении Господнем</a:t>
            </a:r>
          </a:p>
          <a:p>
            <a:r>
              <a:rPr lang="ru-RU" dirty="0" smtClean="0"/>
              <a:t>О Празднике Святой Троицы (Пятидесятнице, Сошествии Святого Духа)</a:t>
            </a:r>
          </a:p>
          <a:p>
            <a:r>
              <a:rPr lang="ru-RU" dirty="0" smtClean="0"/>
              <a:t>О Рождестве Пресвятой Богородицы</a:t>
            </a:r>
          </a:p>
          <a:p>
            <a:r>
              <a:rPr lang="ru-RU" dirty="0" smtClean="0"/>
              <a:t>О Благовещении Пресвятой Богородицы</a:t>
            </a:r>
          </a:p>
          <a:p>
            <a:r>
              <a:rPr lang="ru-RU" dirty="0" smtClean="0"/>
              <a:t>О Введении во Храм Пресвятой Богородицы</a:t>
            </a:r>
          </a:p>
          <a:p>
            <a:r>
              <a:rPr lang="ru-RU" dirty="0" smtClean="0"/>
              <a:t>Об Успении Пресвятой Богородицы</a:t>
            </a:r>
          </a:p>
          <a:p>
            <a:endParaRPr lang="ru-RU" dirty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324036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Катехизические буклеты Ростовской-на-Дону епархии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67744" y="1331168"/>
            <a:ext cx="7890080" cy="5410200"/>
          </a:xfrm>
        </p:spPr>
        <p:txBody>
          <a:bodyPr>
            <a:normAutofit fontScale="70000" lnSpcReduction="20000"/>
          </a:bodyPr>
          <a:lstStyle/>
          <a:p>
            <a:r>
              <a:rPr lang="ru-RU" sz="4100" dirty="0" smtClean="0"/>
              <a:t>О подготовке к Таинству Крещения</a:t>
            </a:r>
          </a:p>
          <a:p>
            <a:r>
              <a:rPr lang="ru-RU" sz="4100" dirty="0" smtClean="0"/>
              <a:t>О подготовке к Таинству Покаяния</a:t>
            </a:r>
          </a:p>
          <a:p>
            <a:r>
              <a:rPr lang="ru-RU" sz="4100" dirty="0" smtClean="0"/>
              <a:t>О содержании Исповеди</a:t>
            </a:r>
          </a:p>
          <a:p>
            <a:r>
              <a:rPr lang="ru-RU" sz="4100" dirty="0" smtClean="0"/>
              <a:t>О подготовке к Таинству Причащения</a:t>
            </a:r>
          </a:p>
          <a:p>
            <a:r>
              <a:rPr lang="ru-RU" sz="4100" dirty="0" smtClean="0"/>
              <a:t>О Литургии Преждеосвященных Даров</a:t>
            </a:r>
          </a:p>
          <a:p>
            <a:r>
              <a:rPr lang="ru-RU" sz="4100" dirty="0" smtClean="0"/>
              <a:t>О поведении в храме</a:t>
            </a:r>
          </a:p>
          <a:p>
            <a:r>
              <a:rPr lang="ru-RU" sz="4100" dirty="0" smtClean="0"/>
              <a:t>Про поминовение</a:t>
            </a:r>
          </a:p>
          <a:p>
            <a:r>
              <a:rPr lang="ru-RU" sz="4100" dirty="0" smtClean="0"/>
              <a:t>О написании записок</a:t>
            </a:r>
          </a:p>
          <a:p>
            <a:r>
              <a:rPr lang="ru-RU" sz="4100" dirty="0" smtClean="0"/>
              <a:t>Христиане не боятся магии</a:t>
            </a:r>
          </a:p>
          <a:p>
            <a:r>
              <a:rPr lang="ru-RU" sz="4100" dirty="0" smtClean="0"/>
              <a:t>Про амулеты и гороскопы</a:t>
            </a:r>
          </a:p>
          <a:p>
            <a:r>
              <a:rPr lang="ru-RU" sz="4100" dirty="0" smtClean="0"/>
              <a:t>Про отношение к болезни</a:t>
            </a:r>
          </a:p>
          <a:p>
            <a:r>
              <a:rPr lang="ru-RU" sz="4100" dirty="0" smtClean="0"/>
              <a:t>Об абортах</a:t>
            </a:r>
            <a:endParaRPr lang="ru-RU" dirty="0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06645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285728"/>
            <a:ext cx="7933588" cy="596267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Первая встреча</a:t>
            </a:r>
            <a:r>
              <a:rPr lang="ru-RU" sz="2800" dirty="0" smtClean="0"/>
              <a:t> с участниками </a:t>
            </a:r>
            <a:r>
              <a:rPr lang="ru-RU" sz="2800" dirty="0" err="1" smtClean="0"/>
              <a:t>огласительных</a:t>
            </a:r>
            <a:r>
              <a:rPr lang="ru-RU" sz="2800" dirty="0" smtClean="0"/>
              <a:t> бесед призвана выявить их духовный уровень и степень церковности, а также обсуждение усилий, необходимых для достижения новой духовной ступени (</a:t>
            </a:r>
            <a:r>
              <a:rPr lang="ru-RU" sz="2800" i="1" dirty="0" smtClean="0"/>
              <a:t>домашняя молитва, изучение Евангелия и Символа веры  и участие в Таинстве Исповеди</a:t>
            </a:r>
            <a:r>
              <a:rPr lang="ru-RU" sz="2800" dirty="0" smtClean="0"/>
              <a:t>). </a:t>
            </a:r>
          </a:p>
          <a:p>
            <a:r>
              <a:rPr lang="ru-RU" sz="2800" b="1" dirty="0" smtClean="0"/>
              <a:t>Вторая </a:t>
            </a:r>
            <a:r>
              <a:rPr lang="ru-RU" sz="2800" b="1" dirty="0" err="1" smtClean="0"/>
              <a:t>огласительная</a:t>
            </a:r>
            <a:r>
              <a:rPr lang="ru-RU" sz="2800" b="1" dirty="0" smtClean="0"/>
              <a:t> беседа</a:t>
            </a:r>
            <a:r>
              <a:rPr lang="ru-RU" sz="2800" dirty="0" smtClean="0"/>
              <a:t> должна содержать не только информацию о церковной жизни и вере, но и свидетельствовать хотя бы о минимальном изменении жизни ее участников. Ведь именно свободная воля человека открывает путь для благодати Святого Духа.</a:t>
            </a:r>
            <a:endParaRPr lang="ru-RU" sz="28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Проведение занятий с целью повышения уровня церковной грамотности сотрудников храмов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2492896"/>
            <a:ext cx="8244408" cy="424847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Информированность об основах православной веры</a:t>
            </a:r>
          </a:p>
          <a:p>
            <a:r>
              <a:rPr lang="ru-RU" dirty="0" smtClean="0"/>
              <a:t>Информированность о церковных традициях и знание позиции Церкви по актуальным вопросам современности</a:t>
            </a:r>
          </a:p>
          <a:p>
            <a:r>
              <a:rPr lang="ru-RU" dirty="0" smtClean="0"/>
              <a:t>Принципы общения приходских сотрудников с людьми, приходящими в храм</a:t>
            </a:r>
          </a:p>
          <a:p>
            <a:r>
              <a:rPr lang="ru-RU" dirty="0" smtClean="0"/>
              <a:t>Типичные, спорные и трудные вопросы людей, пришедших в храм</a:t>
            </a:r>
            <a:endParaRPr lang="ru-RU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3431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4436" y="116633"/>
            <a:ext cx="343205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424847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Контактная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информация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1115616" y="1484784"/>
            <a:ext cx="7570088" cy="4800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000" dirty="0" smtClean="0"/>
              <a:t>Священник </a:t>
            </a:r>
          </a:p>
          <a:p>
            <a:pPr>
              <a:buNone/>
            </a:pPr>
            <a:r>
              <a:rPr lang="ru-RU" sz="4000" dirty="0" smtClean="0"/>
              <a:t>Александр </a:t>
            </a:r>
          </a:p>
          <a:p>
            <a:pPr>
              <a:buNone/>
            </a:pPr>
            <a:r>
              <a:rPr lang="ru-RU" sz="4000" dirty="0" smtClean="0"/>
              <a:t>Усатов</a:t>
            </a:r>
          </a:p>
          <a:p>
            <a:pPr>
              <a:buNone/>
            </a:pPr>
            <a:r>
              <a:rPr lang="ru-RU" sz="2800" dirty="0" smtClean="0"/>
              <a:t>Руководитель </a:t>
            </a:r>
          </a:p>
          <a:p>
            <a:pPr>
              <a:buNone/>
            </a:pPr>
            <a:r>
              <a:rPr lang="ru-RU" sz="2800" dirty="0" smtClean="0"/>
              <a:t>Образовательного центра</a:t>
            </a:r>
          </a:p>
          <a:p>
            <a:pPr>
              <a:buNone/>
            </a:pPr>
            <a:r>
              <a:rPr lang="ru-RU" sz="2800" dirty="0" smtClean="0"/>
              <a:t>Донской Духовной семинарии </a:t>
            </a:r>
          </a:p>
          <a:p>
            <a:pPr>
              <a:buNone/>
            </a:pPr>
            <a:r>
              <a:rPr lang="ru-RU" sz="2800" dirty="0" smtClean="0"/>
              <a:t>Ростовской-на-Дону епархии</a:t>
            </a:r>
          </a:p>
          <a:p>
            <a:pPr>
              <a:buNone/>
            </a:pPr>
            <a:r>
              <a:rPr lang="ru-RU" sz="4000" b="1" dirty="0" smtClean="0"/>
              <a:t>Тел:</a:t>
            </a:r>
            <a:r>
              <a:rPr lang="ru-RU" sz="4000" dirty="0" smtClean="0"/>
              <a:t> +7 9185184376</a:t>
            </a:r>
          </a:p>
          <a:p>
            <a:pPr>
              <a:buNone/>
            </a:pPr>
            <a:r>
              <a:rPr lang="ru-RU" sz="4000" b="1" dirty="0" smtClean="0"/>
              <a:t>E-mail:</a:t>
            </a:r>
            <a:r>
              <a:rPr lang="ru-RU" sz="4000" dirty="0" smtClean="0"/>
              <a:t> </a:t>
            </a:r>
            <a:r>
              <a:rPr lang="ru-RU" sz="4000" dirty="0" smtClean="0">
                <a:solidFill>
                  <a:srgbClr val="0070C0"/>
                </a:solidFill>
              </a:rPr>
              <a:t>iereus@ya.ru</a:t>
            </a:r>
          </a:p>
          <a:p>
            <a:pPr>
              <a:buNone/>
            </a:pPr>
            <a:endParaRPr lang="ru-RU" dirty="0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5000</TotalTime>
  <Words>3068</Words>
  <Application>Microsoft Office PowerPoint</Application>
  <PresentationFormat>Экран (4:3)</PresentationFormat>
  <Paragraphs>479</Paragraphs>
  <Slides>91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Солнцестояние</vt:lpstr>
      <vt:lpstr>Презентация PowerPoint</vt:lpstr>
      <vt:lpstr>Цели, задачи, содержание катехизации</vt:lpstr>
      <vt:lpstr>Плоды катехизации </vt:lpstr>
      <vt:lpstr>Этапы воцерковления</vt:lpstr>
      <vt:lpstr>Основополагающие  принципы катехизации</vt:lpstr>
      <vt:lpstr>Цель оглашения</vt:lpstr>
      <vt:lpstr>Задачи оглашения</vt:lpstr>
      <vt:lpstr>Методика проведения оглашения в соответствии с минимальными требованиями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ОГЛАШЕНИЯ В ТЕЧЕНИЕ 1-2 МЕСЯЦЕВ</vt:lpstr>
      <vt:lpstr>Схема  рассуждений:   </vt:lpstr>
      <vt:lpstr>Вторая беседа </vt:lpstr>
      <vt:lpstr>              Третья беседа  история спасения (по Символу веры)  </vt:lpstr>
      <vt:lpstr>Четвертая беседа </vt:lpstr>
      <vt:lpstr>Вариант 2                    Первая беседа </vt:lpstr>
      <vt:lpstr>Вторая беседа </vt:lpstr>
      <vt:lpstr>Третья  беседа </vt:lpstr>
      <vt:lpstr>Четвертая беседа </vt:lpstr>
      <vt:lpstr>Пятая беседа </vt:lpstr>
      <vt:lpstr>Вариант 3 Каждое занятие включает  в себя теоретическую и практическую часть.  </vt:lpstr>
      <vt:lpstr>Презентация PowerPoint</vt:lpstr>
      <vt:lpstr>Презентация PowerPoint</vt:lpstr>
      <vt:lpstr>Презентация PowerPoint</vt:lpstr>
      <vt:lpstr>Презентация PowerPoint</vt:lpstr>
      <vt:lpstr>Оглашение разных категорий людей</vt:lpstr>
      <vt:lpstr>Возрастные особенности</vt:lpstr>
      <vt:lpstr>Презентация PowerPoint</vt:lpstr>
      <vt:lpstr>Советы монахини Магдалины</vt:lpstr>
      <vt:lpstr>Презентация PowerPoint</vt:lpstr>
      <vt:lpstr>Презентация PowerPoint</vt:lpstr>
      <vt:lpstr>Презентация PowerPoint</vt:lpstr>
      <vt:lpstr>Презентация PowerPoint</vt:lpstr>
      <vt:lpstr>Зрелый возраст (22-60 лет) </vt:lpstr>
      <vt:lpstr>Преклонный возраст и старость (от 60 лет и старше) </vt:lpstr>
      <vt:lpstr>  Люди с психическими заболеваниями </vt:lpstr>
      <vt:lpstr>Презентация PowerPoint</vt:lpstr>
      <vt:lpstr>Обзор религиозности россиян  по социологическим опросам</vt:lpstr>
      <vt:lpstr>Презентация PowerPoint</vt:lpstr>
      <vt:lpstr>Огласительные беседы с родителями и восприемниками</vt:lpstr>
      <vt:lpstr>Основные темы подготовительных бесед</vt:lpstr>
      <vt:lpstr>Презентация PowerPoint</vt:lpstr>
      <vt:lpstr>Налаживание обратной  связи с оглашаемыми</vt:lpstr>
      <vt:lpstr>Условия допуска к Крещению</vt:lpstr>
      <vt:lpstr>Презентация PowerPoint</vt:lpstr>
      <vt:lpstr>КАТЕХИЗАЦИЯ  ПОСЛЕ  КРЕЩЕНИЯ</vt:lpstr>
      <vt:lpstr>Методика проведения «Курса практического воцерковления»</vt:lpstr>
      <vt:lpstr>Курс практического воцерковления поможет слушателям:  </vt:lpstr>
      <vt:lpstr>1 занятие : Троица и человек</vt:lpstr>
      <vt:lpstr>2 занятие: соединение человека с Воплотившимся Господом </vt:lpstr>
      <vt:lpstr>3 занятие: грех и святость </vt:lpstr>
      <vt:lpstr>4 занятие: богослужебные тексты </vt:lpstr>
      <vt:lpstr>5 занятие: Божественная литургия </vt:lpstr>
      <vt:lpstr>6 занятие: православная икона  </vt:lpstr>
      <vt:lpstr>Презентация PowerPoint</vt:lpstr>
      <vt:lpstr>7 занятие: экскурсия по храму</vt:lpstr>
      <vt:lpstr>Формы библейской катехизации </vt:lpstr>
      <vt:lpstr>Катехизические беседы по изучению богослужения </vt:lpstr>
      <vt:lpstr>ПЛАН-КОНСПЕКТ  БЕСЕД О ЛИТУРГИИ</vt:lpstr>
      <vt:lpstr>Презентация PowerPoint</vt:lpstr>
      <vt:lpstr>План-конспект бесед  о молитвенной подготовке ко причащению</vt:lpstr>
      <vt:lpstr>Презентация PowerPoint</vt:lpstr>
      <vt:lpstr>Предвенчальная катехизация</vt:lpstr>
      <vt:lpstr>Презентация PowerPoint</vt:lpstr>
      <vt:lpstr>МЕТОДИКА ПРОВЕДЕНИЯ БЕСЕД  С ЖЕЛАЮЩИМИ ВСТУПИТЬ  В ЦЕРКОВНЫЙ БРАК </vt:lpstr>
      <vt:lpstr>2. Церковный брак как Таинство единства мужа и жены по образу единства Христа и Церкви </vt:lpstr>
      <vt:lpstr>Презентация PowerPoint</vt:lpstr>
      <vt:lpstr>3. Об обязанностях и призвании мужа и жены </vt:lpstr>
      <vt:lpstr>Презентация PowerPoint</vt:lpstr>
      <vt:lpstr>Презентация PowerPoint</vt:lpstr>
      <vt:lpstr>4. О необходимости регистрации брака в ЗАГСе перед вступлением в церковный брак </vt:lpstr>
      <vt:lpstr>Презентация PowerPoint</vt:lpstr>
      <vt:lpstr>5. Значение благословения родителей на брак </vt:lpstr>
      <vt:lpstr>6. Препятствия к заключению брака  </vt:lpstr>
      <vt:lpstr>Презентация PowerPoint</vt:lpstr>
      <vt:lpstr>7. О браке с инославными</vt:lpstr>
      <vt:lpstr>8. О подготовке к  участию в Таинстве </vt:lpstr>
      <vt:lpstr>9. Пояснения к чину Таинства Брака</vt:lpstr>
      <vt:lpstr>10. Преодоление возможных суеверий, магического восприятия и профанации Таинства </vt:lpstr>
      <vt:lpstr>Общие принципы  проведения беседы  </vt:lpstr>
      <vt:lpstr>11. О нерасторжимости церковного брака </vt:lpstr>
      <vt:lpstr>Организация службы приходского консультирования</vt:lpstr>
      <vt:lpstr>Основные дни работы консультативной службы</vt:lpstr>
      <vt:lpstr>Информационный стенд и катехизические материалы</vt:lpstr>
      <vt:lpstr>Презентация PowerPoint</vt:lpstr>
      <vt:lpstr>Катехизические буклеты Синодального ОРОиК РПЦ</vt:lpstr>
      <vt:lpstr>Катехизические буклеты Ростовской-на-Дону епархии</vt:lpstr>
      <vt:lpstr>Проведение занятий с целью повышения уровня церковной грамотности сотрудников храмов</vt:lpstr>
      <vt:lpstr>Контактная  информация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Предвенчальная катехизация</dc:title>
  <dc:creator>Alexandros</dc:creator>
  <cp:lastModifiedBy>Маша</cp:lastModifiedBy>
  <cp:revision>265</cp:revision>
  <dcterms:created xsi:type="dcterms:W3CDTF">2014-01-25T15:11:23Z</dcterms:created>
  <dcterms:modified xsi:type="dcterms:W3CDTF">2014-10-19T20:49:56Z</dcterms:modified>
</cp:coreProperties>
</file>